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62" r:id="rId3"/>
    <p:sldId id="404" r:id="rId4"/>
    <p:sldId id="400" r:id="rId5"/>
    <p:sldId id="427" r:id="rId6"/>
    <p:sldId id="290" r:id="rId7"/>
    <p:sldId id="396" r:id="rId8"/>
    <p:sldId id="386" r:id="rId9"/>
    <p:sldId id="377" r:id="rId10"/>
    <p:sldId id="261" r:id="rId11"/>
    <p:sldId id="409" r:id="rId12"/>
    <p:sldId id="410" r:id="rId13"/>
    <p:sldId id="269" r:id="rId14"/>
    <p:sldId id="337" r:id="rId15"/>
    <p:sldId id="424" r:id="rId16"/>
    <p:sldId id="422" r:id="rId17"/>
    <p:sldId id="336" r:id="rId18"/>
    <p:sldId id="356" r:id="rId19"/>
    <p:sldId id="347" r:id="rId20"/>
    <p:sldId id="358" r:id="rId21"/>
    <p:sldId id="399" r:id="rId22"/>
    <p:sldId id="350" r:id="rId23"/>
    <p:sldId id="349" r:id="rId24"/>
    <p:sldId id="370" r:id="rId25"/>
    <p:sldId id="420" r:id="rId26"/>
    <p:sldId id="387" r:id="rId27"/>
    <p:sldId id="259" r:id="rId28"/>
    <p:sldId id="415" r:id="rId29"/>
    <p:sldId id="414" r:id="rId30"/>
    <p:sldId id="397" r:id="rId31"/>
    <p:sldId id="398" r:id="rId32"/>
    <p:sldId id="360" r:id="rId33"/>
    <p:sldId id="257" r:id="rId34"/>
    <p:sldId id="417" r:id="rId35"/>
    <p:sldId id="418" r:id="rId36"/>
    <p:sldId id="265" r:id="rId37"/>
    <p:sldId id="298" r:id="rId38"/>
    <p:sldId id="300" r:id="rId39"/>
    <p:sldId id="301" r:id="rId40"/>
    <p:sldId id="406" r:id="rId41"/>
    <p:sldId id="407" r:id="rId42"/>
    <p:sldId id="284" r:id="rId43"/>
    <p:sldId id="408" r:id="rId44"/>
    <p:sldId id="270" r:id="rId45"/>
    <p:sldId id="373" r:id="rId46"/>
    <p:sldId id="384" r:id="rId47"/>
    <p:sldId id="416" r:id="rId48"/>
    <p:sldId id="402" r:id="rId49"/>
    <p:sldId id="421" r:id="rId50"/>
    <p:sldId id="372" r:id="rId5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E66A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787" autoAdjust="0"/>
  </p:normalViewPr>
  <p:slideViewPr>
    <p:cSldViewPr snapToGrid="0">
      <p:cViewPr varScale="1">
        <p:scale>
          <a:sx n="61" d="100"/>
          <a:sy n="61" d="100"/>
        </p:scale>
        <p:origin x="10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S\Desktop\BANCO%20FINAL%20INI\momento%20I%20219PESSOAS%20PARA%20DAS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S\Desktop\BANCO%20FINAL%20INI\momento%20I%20219PESSOAS%20PARA%20DAS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AS\Desktop\BANCO%20FINAL%20INI\momento%20I%20219PESSOAS%20PARA%20DA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93441296432468"/>
          <c:y val="0.12014061764357022"/>
          <c:w val="0.82922279424267731"/>
          <c:h val="0.31471929956055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'ANS DEMAIS'!$M$18</c:f>
              <c:strCache>
                <c:ptCount val="1"/>
                <c:pt idx="0">
                  <c:v>algum grau de ansiedade %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'ANS DEMAIS'!$N$17:$R$17</c:f>
              <c:strCache>
                <c:ptCount val="5"/>
                <c:pt idx="0">
                  <c:v>médicos</c:v>
                </c:pt>
                <c:pt idx="1">
                  <c:v>fisioterapeutas</c:v>
                </c:pt>
                <c:pt idx="2">
                  <c:v>enfermeiros</c:v>
                </c:pt>
                <c:pt idx="3">
                  <c:v>técnicos de enf</c:v>
                </c:pt>
                <c:pt idx="4">
                  <c:v>demais prof</c:v>
                </c:pt>
              </c:strCache>
            </c:strRef>
          </c:cat>
          <c:val>
            <c:numRef>
              <c:f>'ANS DEMAIS'!$N$18:$R$18</c:f>
              <c:numCache>
                <c:formatCode>0%</c:formatCode>
                <c:ptCount val="5"/>
                <c:pt idx="0">
                  <c:v>0.46</c:v>
                </c:pt>
                <c:pt idx="1">
                  <c:v>0.41000000000000014</c:v>
                </c:pt>
                <c:pt idx="2">
                  <c:v>0.21000000000000008</c:v>
                </c:pt>
                <c:pt idx="3">
                  <c:v>0.23</c:v>
                </c:pt>
                <c:pt idx="4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7-4AC9-82EC-89355DAF8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6028928"/>
        <c:axId val="49398144"/>
      </c:barChart>
      <c:catAx>
        <c:axId val="116028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 cap="all" baseline="0"/>
            </a:pPr>
            <a:endParaRPr lang="pt-BR"/>
          </a:p>
        </c:txPr>
        <c:crossAx val="49398144"/>
        <c:crosses val="autoZero"/>
        <c:auto val="1"/>
        <c:lblAlgn val="ctr"/>
        <c:lblOffset val="100"/>
        <c:noMultiLvlLbl val="0"/>
      </c:catAx>
      <c:valAx>
        <c:axId val="493981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16028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'EST DEMAIS'!$N$18</c:f>
              <c:strCache>
                <c:ptCount val="1"/>
                <c:pt idx="0">
                  <c:v>algum grau de estresse %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'EST DEMAIS'!$O$17:$S$17</c:f>
              <c:strCache>
                <c:ptCount val="5"/>
                <c:pt idx="0">
                  <c:v>médicos</c:v>
                </c:pt>
                <c:pt idx="1">
                  <c:v>fisioterapeutas</c:v>
                </c:pt>
                <c:pt idx="2">
                  <c:v>enfermeiros</c:v>
                </c:pt>
                <c:pt idx="3">
                  <c:v>técnicos de enf</c:v>
                </c:pt>
                <c:pt idx="4">
                  <c:v>demais prof</c:v>
                </c:pt>
              </c:strCache>
            </c:strRef>
          </c:cat>
          <c:val>
            <c:numRef>
              <c:f>'EST DEMAIS'!$O$18:$S$18</c:f>
              <c:numCache>
                <c:formatCode>0%</c:formatCode>
                <c:ptCount val="5"/>
                <c:pt idx="0">
                  <c:v>0.58000000000000007</c:v>
                </c:pt>
                <c:pt idx="1">
                  <c:v>0.38000000000000045</c:v>
                </c:pt>
                <c:pt idx="2">
                  <c:v>0.1</c:v>
                </c:pt>
                <c:pt idx="3">
                  <c:v>6.0000000000000032E-2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39-4B24-9139-38ABF5F24A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418624"/>
        <c:axId val="49420160"/>
      </c:barChart>
      <c:catAx>
        <c:axId val="49418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 cap="all" baseline="0"/>
            </a:pPr>
            <a:endParaRPr lang="pt-BR"/>
          </a:p>
        </c:txPr>
        <c:crossAx val="49420160"/>
        <c:crosses val="autoZero"/>
        <c:auto val="1"/>
        <c:lblAlgn val="ctr"/>
        <c:lblOffset val="100"/>
        <c:noMultiLvlLbl val="0"/>
      </c:catAx>
      <c:valAx>
        <c:axId val="4942016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49418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8575264171499"/>
          <c:y val="0.21057125743787009"/>
          <c:w val="0.83324350181556739"/>
          <c:h val="0.33670136809140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'DEP DEMAIS'!$M$18</c:f>
              <c:strCache>
                <c:ptCount val="1"/>
                <c:pt idx="0">
                  <c:v>algum grau de depressão %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layout>
                <c:manualLayout>
                  <c:x val="3.0315153471061201E-3"/>
                  <c:y val="1.0528562871893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8A-45BE-9A37-80172E2ECB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'DEP DEMAIS'!$N$17:$R$17</c:f>
              <c:strCache>
                <c:ptCount val="5"/>
                <c:pt idx="0">
                  <c:v>médicos</c:v>
                </c:pt>
                <c:pt idx="1">
                  <c:v>fisioterapeutas</c:v>
                </c:pt>
                <c:pt idx="2">
                  <c:v>enfermeiros</c:v>
                </c:pt>
                <c:pt idx="3">
                  <c:v>técnicos de enf</c:v>
                </c:pt>
                <c:pt idx="4">
                  <c:v>demais prof</c:v>
                </c:pt>
              </c:strCache>
            </c:strRef>
          </c:cat>
          <c:val>
            <c:numRef>
              <c:f>'DEP DEMAIS'!$N$18:$R$18</c:f>
              <c:numCache>
                <c:formatCode>0%</c:formatCode>
                <c:ptCount val="5"/>
                <c:pt idx="0">
                  <c:v>0.38000000000000045</c:v>
                </c:pt>
                <c:pt idx="1">
                  <c:v>0.26</c:v>
                </c:pt>
                <c:pt idx="2">
                  <c:v>0.1</c:v>
                </c:pt>
                <c:pt idx="3">
                  <c:v>2.0000000000000014E-2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89-48BC-867F-2882C519755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5853184"/>
        <c:axId val="116008448"/>
      </c:barChart>
      <c:catAx>
        <c:axId val="115853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 cap="all" baseline="0"/>
            </a:pPr>
            <a:endParaRPr lang="pt-BR"/>
          </a:p>
        </c:txPr>
        <c:crossAx val="116008448"/>
        <c:crosses val="autoZero"/>
        <c:auto val="1"/>
        <c:lblAlgn val="ctr"/>
        <c:lblOffset val="100"/>
        <c:noMultiLvlLbl val="0"/>
      </c:catAx>
      <c:valAx>
        <c:axId val="11600844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15853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61453-B78C-4B51-80BF-A354C61AA6ED}" type="datetimeFigureOut">
              <a:rPr lang="pt-BR" smtClean="0"/>
              <a:t>18/08/2021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31055-2558-485B-A6A6-7C38FD26D25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312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31055-2558-485B-A6A6-7C38FD26D257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252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31055-2558-485B-A6A6-7C38FD26D257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705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ALÉM DA CARGA EMOCIONAL TRAZIDA PELOS RISCOS DA COVID-19, O SOFRIMENTO TAMBÉM ADVEM DE NÃO CONSEGUIR TRABALHAR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 NÃO CONSEGUIR TRABALHAR DA FORMA DESEJADA, NO CASO, NÃO CONSEGUIR PRESTAR MELHOR ASSISTÊNCIA AOS PACIENTES – </a:t>
            </a:r>
            <a:r>
              <a:rPr lang="pt-BR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ATIVIDADE IMPEDIDA</a:t>
            </a:r>
            <a:r>
              <a:rPr lang="pt-BR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31055-2558-485B-A6A6-7C38FD26D257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875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VISOU ANALISAR AS CONDIÇÕES E OS ASPECTOS PSICOSSOCIAIS E DE SAÚDE MENTAL RELACIONADOS AO TRABALHO, </a:t>
            </a:r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 PERSPECTIVA DE GERAR AÇÕES DE APOIO AOS TRABALHADORES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CABE DESTACAR QUE ESSAS AÇÕES SÃO VIABILIZADAS ATRAVÉS DA CONTRIBUIÇÃO E ARTICULAÇÃO DA PESQUISA COM A COORDENAÇÃO DE SAÚDE DO TRABALHADOR (CST/FIOCRUZ) E A DIREÇÃO DO INI/FIOCRUZ.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31055-2558-485B-A6A6-7C38FD26D257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70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31055-2558-485B-A6A6-7C38FD26D257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6450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Esse percentual de profissionais possui algum grau de sofrimento (leve, moderado e grave) n</a:t>
            </a:r>
            <a:r>
              <a:rPr lang="pt-BR" baseline="0" dirty="0"/>
              <a:t>o que se refere à / indicativo de ansiedade. 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7FC37-ED27-4B4B-AD13-96D65975268D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833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31055-2558-485B-A6A6-7C38FD26D257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828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31055-2558-485B-A6A6-7C38FD26D257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079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31055-2558-485B-A6A6-7C38FD26D257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447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231055-2558-485B-A6A6-7C38FD26D257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32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F52231-FE65-4706-BF6C-83133EF65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021B54-BD94-4399-A503-5FE9B2CD2F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41446F-751E-4A6C-A6B3-76158530C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FBCF-353B-4E18-BA97-B95AAB0078F5}" type="datetimeFigureOut">
              <a:rPr lang="pt-BR" smtClean="0"/>
              <a:t>18/08/2021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4DEFB8-94FF-41AA-8BDB-C87190F25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1C279E-4C17-4186-8CBC-542C355CB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E681-E35B-4689-AE04-B356D5CD2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341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C663E-A284-40F4-B880-EC8DF23FD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E9CB07-80A3-4554-AA27-F5B7704C9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8E23A0-AC1F-4D1B-B9FB-110FA032B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FBCF-353B-4E18-BA97-B95AAB0078F5}" type="datetimeFigureOut">
              <a:rPr lang="pt-BR" smtClean="0"/>
              <a:t>18/08/2021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87E7B2-BE2C-4F7D-81B0-8C45EE5D5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BA8CD4-EC84-41CA-B34A-93938DE2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E681-E35B-4689-AE04-B356D5CD2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83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83FABBF-C792-4133-BCAD-C832DC06E9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56FE64F-DA8D-48D6-93D5-B5CDDB7D2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7B460A-F8A2-4161-9409-2145D095E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FBCF-353B-4E18-BA97-B95AAB0078F5}" type="datetimeFigureOut">
              <a:rPr lang="pt-BR" smtClean="0"/>
              <a:t>18/08/2021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E0A99A-DDBF-46E2-ABAC-7BFABF4B4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1F07D6-38CA-493D-A3A1-F2AFF3D44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E681-E35B-4689-AE04-B356D5CD2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43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EEBA3E-65C7-466D-B452-1D320EBB5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4EC15F-B25B-416C-941C-F803BB6AB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7C1E26-2EA2-4A57-A2A2-AB611F356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FBCF-353B-4E18-BA97-B95AAB0078F5}" type="datetimeFigureOut">
              <a:rPr lang="pt-BR" smtClean="0"/>
              <a:t>18/08/2021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6789F9-AFD2-415F-AB41-48B31FAA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7D68CE-BB1F-4C1C-9F4E-9D76BFEBA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E681-E35B-4689-AE04-B356D5CD2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724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0FFE7-F754-4961-B38E-B201DAB3F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A7F4BA-1F02-497B-A999-054ED1D87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1E15C1-CACF-4C5A-8B72-682B63367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FBCF-353B-4E18-BA97-B95AAB0078F5}" type="datetimeFigureOut">
              <a:rPr lang="pt-BR" smtClean="0"/>
              <a:t>18/08/2021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C6D647-8390-4555-9F99-FA9EB4CD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CA4D31-7FED-4C8C-9F2C-7AD9B050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E681-E35B-4689-AE04-B356D5CD2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56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6C0EB-F958-4ED0-9883-930AB8F47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CE4540-D267-439D-9AA8-76C74195D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9D291E0-4269-41C8-BA9D-6FC38B007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FDC72D-70B9-42DD-B81D-99473525B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FBCF-353B-4E18-BA97-B95AAB0078F5}" type="datetimeFigureOut">
              <a:rPr lang="pt-BR" smtClean="0"/>
              <a:t>18/08/2021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8118C1-9827-4962-ACCD-C91C5DB7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D2A1845-1714-4D69-BDD0-C2B138B0F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E681-E35B-4689-AE04-B356D5CD2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79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BCAB2-044F-434D-96DE-429AE804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51A280-9C93-4A16-A79F-207F5C2D9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9FE942D-2557-4547-A5DB-A3B7741F9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1547096-7B6B-4143-BC9C-75410C213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4AC1E1A-98CC-47F6-821D-5E8F45117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14D273A-CFCA-45F0-B600-F3226955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FBCF-353B-4E18-BA97-B95AAB0078F5}" type="datetimeFigureOut">
              <a:rPr lang="pt-BR" smtClean="0"/>
              <a:t>18/08/2021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9F53DED-3BB1-4DC9-9964-086C3EE32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1D9F1A9-0373-40A2-B1D7-AB07A56AD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E681-E35B-4689-AE04-B356D5CD2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54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2CF376-0AD7-40DF-B1E7-25074FA12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919E74B-B70F-4ED6-874A-D5244B588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FBCF-353B-4E18-BA97-B95AAB0078F5}" type="datetimeFigureOut">
              <a:rPr lang="pt-BR" smtClean="0"/>
              <a:t>18/08/2021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FB3196C-0AC8-4FD2-AF2E-970CA1BC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C558D20-4E44-4983-A9BB-BA29F4F2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E681-E35B-4689-AE04-B356D5CD2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52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8007DD9-A523-4434-9F97-E69281DE9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FBCF-353B-4E18-BA97-B95AAB0078F5}" type="datetimeFigureOut">
              <a:rPr lang="pt-BR" smtClean="0"/>
              <a:t>18/08/2021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9BA24F3-2C5E-4E62-A755-3ACE7A2C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5639BFD-F553-434C-8526-77300D869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E681-E35B-4689-AE04-B356D5CD2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67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0116B-5DF7-484A-BFC1-7C89FE43A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A11EDE-3D40-4916-8688-E2287237D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F14CE4A-6D90-4DAA-B6D6-530779945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A56274-AC29-4BA8-84DA-D4076E653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FBCF-353B-4E18-BA97-B95AAB0078F5}" type="datetimeFigureOut">
              <a:rPr lang="pt-BR" smtClean="0"/>
              <a:t>18/08/2021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2C95D7-C709-4D41-98D3-77D0428C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19B3CFB-D2E0-44FE-A217-9B8EA0936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E681-E35B-4689-AE04-B356D5CD2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937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1EDF8-DAFE-44E8-80D7-F717305E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1B31E90-9880-41DE-AEAE-4EB60E51D9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E906FAC-3CEC-4E61-BAD1-7A0CEEF77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4C573F-1C31-469A-8964-E6180CB50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FBCF-353B-4E18-BA97-B95AAB0078F5}" type="datetimeFigureOut">
              <a:rPr lang="pt-BR" smtClean="0"/>
              <a:t>18/08/2021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609004-9429-474A-8C3F-E3CED338C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23EB53D-B834-492D-BD48-E42055DE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E681-E35B-4689-AE04-B356D5CD2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498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A1E521-E5B7-418F-B123-D45486A2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13E3DC4-23E9-46FC-86EA-5B6517FE7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D47545-0A76-4F8A-B243-D14ABA875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4FBCF-353B-4E18-BA97-B95AAB0078F5}" type="datetimeFigureOut">
              <a:rPr lang="pt-BR" smtClean="0"/>
              <a:t>18/08/2021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BAF19C-9872-4D68-9CE4-082235AAA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C40C9A-2646-4F9F-91F6-77B459330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BE681-E35B-4689-AE04-B356D5CD2F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32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D29F2E70-40E6-4144-BB78-D52217FD7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667" y="423349"/>
            <a:ext cx="10104681" cy="338123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11FD24B-17A4-4192-8F38-2FC0C54416F2}"/>
              </a:ext>
            </a:extLst>
          </p:cNvPr>
          <p:cNvSpPr txBox="1"/>
          <p:nvPr/>
        </p:nvSpPr>
        <p:spPr>
          <a:xfrm>
            <a:off x="2642494" y="4744035"/>
            <a:ext cx="7786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Lucia Rotenberg</a:t>
            </a:r>
          </a:p>
          <a:p>
            <a:pPr algn="ctr"/>
            <a:r>
              <a:rPr lang="pt-BR" sz="2800" dirty="0"/>
              <a:t>Laboratório de Educação em Ambiente e Saúde </a:t>
            </a:r>
          </a:p>
          <a:p>
            <a:pPr algn="ctr"/>
            <a:r>
              <a:rPr lang="pt-BR" sz="2800" dirty="0"/>
              <a:t>Instituto Oswaldo Cruz, </a:t>
            </a:r>
            <a:r>
              <a:rPr lang="pt-BR" sz="2800" dirty="0" err="1"/>
              <a:t>Fiocruz</a:t>
            </a:r>
            <a:endParaRPr lang="pt-BR" sz="280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6097DA3-D321-4970-B297-B08FB8D73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2121" t="8005" r="18181" b="7789"/>
          <a:stretch/>
        </p:blipFill>
        <p:spPr bwMode="auto">
          <a:xfrm>
            <a:off x="315310" y="4742687"/>
            <a:ext cx="2079305" cy="171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894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F14712-3E9C-4099-8C0B-00785A8E6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069" y="275351"/>
            <a:ext cx="11226798" cy="867326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sz="4900" b="1" dirty="0">
                <a:solidFill>
                  <a:schemeClr val="bg1"/>
                </a:solidFill>
                <a:latin typeface="Arial Black" panose="020B0A04020102020204" pitchFamily="34" charset="0"/>
              </a:rPr>
              <a:t>Methodological perspective</a:t>
            </a:r>
            <a:br>
              <a:rPr lang="pt-BR" sz="4900" dirty="0">
                <a:latin typeface="Arial Black" panose="020B0A04020102020204" pitchFamily="34" charset="0"/>
              </a:rPr>
            </a:br>
            <a:endParaRPr lang="pt-BR" sz="4900" dirty="0"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6618A8-E726-4B9E-ABFD-6E8B9FF8D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2" y="318098"/>
            <a:ext cx="11413067" cy="626455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 err="1">
                <a:latin typeface="Avenir Next LT Pro Light" panose="020B0304020202020204" pitchFamily="34" charset="0"/>
              </a:rPr>
              <a:t>Ergonomia</a:t>
            </a:r>
            <a:r>
              <a:rPr lang="en-US" sz="3200" b="1" dirty="0">
                <a:latin typeface="Avenir Next LT Pro Light" panose="020B0304020202020204" pitchFamily="34" charset="0"/>
              </a:rPr>
              <a:t> da </a:t>
            </a:r>
            <a:r>
              <a:rPr lang="en-US" sz="3200" b="1" dirty="0" err="1">
                <a:latin typeface="Avenir Next LT Pro Light" panose="020B0304020202020204" pitchFamily="34" charset="0"/>
              </a:rPr>
              <a:t>Atividade</a:t>
            </a:r>
            <a:r>
              <a:rPr lang="en-US" sz="3200" b="1" dirty="0">
                <a:latin typeface="Avenir Next LT Pro Light" panose="020B0304020202020204" pitchFamily="34" charset="0"/>
              </a:rPr>
              <a:t> (Wisner)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latin typeface="Avenir Next LT Pro Light" panose="020B0304020202020204" pitchFamily="34" charset="0"/>
              </a:rPr>
              <a:t>Distinção</a:t>
            </a:r>
            <a:r>
              <a:rPr lang="en-US" sz="3200" dirty="0">
                <a:latin typeface="Avenir Next LT Pro Light" panose="020B0304020202020204" pitchFamily="34" charset="0"/>
              </a:rPr>
              <a:t> entre o </a:t>
            </a:r>
            <a:r>
              <a:rPr lang="en-US" sz="3200" dirty="0" err="1">
                <a:latin typeface="Avenir Next LT Pro Light" panose="020B0304020202020204" pitchFamily="34" charset="0"/>
              </a:rPr>
              <a:t>trabalho</a:t>
            </a:r>
            <a:r>
              <a:rPr lang="en-US" sz="3200" dirty="0">
                <a:latin typeface="Avenir Next LT Pro Light" panose="020B0304020202020204" pitchFamily="34" charset="0"/>
              </a:rPr>
              <a:t> </a:t>
            </a:r>
            <a:r>
              <a:rPr lang="en-US" sz="3200" dirty="0" err="1">
                <a:latin typeface="Avenir Next LT Pro Light" panose="020B0304020202020204" pitchFamily="34" charset="0"/>
              </a:rPr>
              <a:t>prescrito</a:t>
            </a:r>
            <a:r>
              <a:rPr lang="en-US" sz="3200" dirty="0">
                <a:latin typeface="Avenir Next LT Pro Light" panose="020B0304020202020204" pitchFamily="34" charset="0"/>
              </a:rPr>
              <a:t> e o </a:t>
            </a:r>
            <a:r>
              <a:rPr lang="en-US" sz="3200" dirty="0" err="1">
                <a:latin typeface="Avenir Next LT Pro Light" panose="020B0304020202020204" pitchFamily="34" charset="0"/>
              </a:rPr>
              <a:t>trabalho</a:t>
            </a:r>
            <a:r>
              <a:rPr lang="en-US" sz="3200" dirty="0">
                <a:latin typeface="Avenir Next LT Pro Light" panose="020B0304020202020204" pitchFamily="34" charset="0"/>
              </a:rPr>
              <a:t> real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>
              <a:latin typeface="Avenir Next LT Pro Light" panose="020B03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 err="1">
                <a:latin typeface="Avenir Next LT Pro Light" panose="020B0304020202020204" pitchFamily="34" charset="0"/>
              </a:rPr>
              <a:t>Psicodinâmica</a:t>
            </a:r>
            <a:r>
              <a:rPr lang="en-US" sz="3200" b="1" dirty="0">
                <a:latin typeface="Avenir Next LT Pro Light" panose="020B0304020202020204" pitchFamily="34" charset="0"/>
              </a:rPr>
              <a:t> do </a:t>
            </a:r>
            <a:r>
              <a:rPr lang="en-US" sz="3200" b="1" dirty="0" err="1">
                <a:latin typeface="Avenir Next LT Pro Light" panose="020B0304020202020204" pitchFamily="34" charset="0"/>
              </a:rPr>
              <a:t>Trabalho</a:t>
            </a:r>
            <a:r>
              <a:rPr lang="en-US" sz="3200" b="1" dirty="0">
                <a:latin typeface="Avenir Next LT Pro Light" panose="020B0304020202020204" pitchFamily="34" charset="0"/>
              </a:rPr>
              <a:t> (C </a:t>
            </a:r>
            <a:r>
              <a:rPr lang="en-US" sz="3200" b="1" dirty="0" err="1">
                <a:latin typeface="Avenir Next LT Pro Light" panose="020B0304020202020204" pitchFamily="34" charset="0"/>
              </a:rPr>
              <a:t>Dejours</a:t>
            </a:r>
            <a:r>
              <a:rPr lang="en-US" sz="3200" b="1" dirty="0">
                <a:latin typeface="Avenir Next LT Pro Light" panose="020B03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latin typeface="Avenir Next LT Pro Light" panose="020B0304020202020204" pitchFamily="34" charset="0"/>
              </a:rPr>
              <a:t>O </a:t>
            </a:r>
            <a:r>
              <a:rPr lang="en-US" sz="3200" dirty="0" err="1">
                <a:latin typeface="Avenir Next LT Pro Light" panose="020B0304020202020204" pitchFamily="34" charset="0"/>
              </a:rPr>
              <a:t>papel</a:t>
            </a:r>
            <a:r>
              <a:rPr lang="en-US" sz="3200" dirty="0">
                <a:latin typeface="Avenir Next LT Pro Light" panose="020B0304020202020204" pitchFamily="34" charset="0"/>
              </a:rPr>
              <a:t> do </a:t>
            </a:r>
            <a:r>
              <a:rPr lang="en-US" sz="3200" dirty="0" err="1">
                <a:latin typeface="Avenir Next LT Pro Light" panose="020B0304020202020204" pitchFamily="34" charset="0"/>
              </a:rPr>
              <a:t>trabalho</a:t>
            </a:r>
            <a:r>
              <a:rPr lang="en-US" sz="3200" dirty="0">
                <a:latin typeface="Avenir Next LT Pro Light" panose="020B0304020202020204" pitchFamily="34" charset="0"/>
              </a:rPr>
              <a:t> </a:t>
            </a:r>
            <a:r>
              <a:rPr lang="en-US" sz="3200" dirty="0" err="1">
                <a:latin typeface="Avenir Next LT Pro Light" panose="020B0304020202020204" pitchFamily="34" charset="0"/>
              </a:rPr>
              <a:t>na</a:t>
            </a:r>
            <a:r>
              <a:rPr lang="en-US" sz="3200" dirty="0">
                <a:latin typeface="Avenir Next LT Pro Light" panose="020B0304020202020204" pitchFamily="34" charset="0"/>
              </a:rPr>
              <a:t> </a:t>
            </a:r>
            <a:r>
              <a:rPr lang="en-US" sz="3200" dirty="0" err="1">
                <a:latin typeface="Avenir Next LT Pro Light" panose="020B0304020202020204" pitchFamily="34" charset="0"/>
              </a:rPr>
              <a:t>construção</a:t>
            </a:r>
            <a:r>
              <a:rPr lang="en-US" sz="3200" dirty="0">
                <a:latin typeface="Avenir Next LT Pro Light" panose="020B0304020202020204" pitchFamily="34" charset="0"/>
              </a:rPr>
              <a:t> da </a:t>
            </a:r>
            <a:r>
              <a:rPr lang="en-US" sz="3200" dirty="0" err="1">
                <a:latin typeface="Avenir Next LT Pro Light" panose="020B0304020202020204" pitchFamily="34" charset="0"/>
              </a:rPr>
              <a:t>identidade</a:t>
            </a:r>
            <a:endParaRPr lang="en-US" sz="3200" dirty="0">
              <a:latin typeface="Avenir Next LT Pro Light" panose="020B03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3200" dirty="0">
              <a:latin typeface="Avenir Next LT Pro Light" panose="020B03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 err="1">
                <a:latin typeface="Avenir Next LT Pro Light" panose="020B0304020202020204" pitchFamily="34" charset="0"/>
              </a:rPr>
              <a:t>Perspectiva</a:t>
            </a:r>
            <a:r>
              <a:rPr lang="en-US" sz="3200" b="1" dirty="0">
                <a:latin typeface="Avenir Next LT Pro Light" panose="020B0304020202020204" pitchFamily="34" charset="0"/>
              </a:rPr>
              <a:t> </a:t>
            </a:r>
            <a:r>
              <a:rPr lang="en-US" sz="3200" b="1" dirty="0" err="1">
                <a:latin typeface="Avenir Next LT Pro Light" panose="020B0304020202020204" pitchFamily="34" charset="0"/>
              </a:rPr>
              <a:t>ergológica</a:t>
            </a:r>
            <a:r>
              <a:rPr lang="en-US" sz="3200" b="1" dirty="0">
                <a:latin typeface="Avenir Next LT Pro Light" panose="020B0304020202020204" pitchFamily="34" charset="0"/>
              </a:rPr>
              <a:t> (Y Schwartz)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>
                <a:latin typeface="Avenir Next LT Pro Light" panose="020B0304020202020204" pitchFamily="34" charset="0"/>
              </a:rPr>
              <a:t>Desenvolve</a:t>
            </a:r>
            <a:r>
              <a:rPr lang="en-US" sz="3200" dirty="0">
                <a:latin typeface="Avenir Next LT Pro Light" panose="020B0304020202020204" pitchFamily="34" charset="0"/>
              </a:rPr>
              <a:t> o </a:t>
            </a:r>
            <a:r>
              <a:rPr lang="en-US" sz="3200" b="1" dirty="0" err="1">
                <a:latin typeface="Avenir Next LT Pro Light" panose="020B0304020202020204" pitchFamily="34" charset="0"/>
              </a:rPr>
              <a:t>dispositivo</a:t>
            </a:r>
            <a:r>
              <a:rPr lang="en-US" sz="3200" b="1" dirty="0">
                <a:latin typeface="Avenir Next LT Pro Light" panose="020B0304020202020204" pitchFamily="34" charset="0"/>
              </a:rPr>
              <a:t> </a:t>
            </a:r>
            <a:r>
              <a:rPr lang="en-US" sz="3200" b="1" dirty="0" err="1">
                <a:latin typeface="Avenir Next LT Pro Light" panose="020B0304020202020204" pitchFamily="34" charset="0"/>
              </a:rPr>
              <a:t>dinâmico</a:t>
            </a:r>
            <a:r>
              <a:rPr lang="en-US" sz="3200" b="1" dirty="0">
                <a:latin typeface="Avenir Next LT Pro Light" panose="020B0304020202020204" pitchFamily="34" charset="0"/>
              </a:rPr>
              <a:t> de 3 </a:t>
            </a:r>
            <a:r>
              <a:rPr lang="en-US" sz="3200" b="1" dirty="0" err="1">
                <a:latin typeface="Avenir Next LT Pro Light" panose="020B0304020202020204" pitchFamily="34" charset="0"/>
              </a:rPr>
              <a:t>pólos</a:t>
            </a:r>
            <a:r>
              <a:rPr lang="en-US" sz="3200" dirty="0">
                <a:latin typeface="Avenir Next LT Pro Light" panose="020B0304020202020204" pitchFamily="34" charset="0"/>
              </a:rPr>
              <a:t>, </a:t>
            </a:r>
            <a:r>
              <a:rPr lang="en-US" sz="3200" dirty="0" err="1">
                <a:latin typeface="Avenir Next LT Pro Light" panose="020B0304020202020204" pitchFamily="34" charset="0"/>
              </a:rPr>
              <a:t>modelo</a:t>
            </a:r>
            <a:r>
              <a:rPr lang="en-US" sz="3200" dirty="0">
                <a:latin typeface="Avenir Next LT Pro Light" panose="020B0304020202020204" pitchFamily="34" charset="0"/>
              </a:rPr>
              <a:t> de </a:t>
            </a:r>
            <a:r>
              <a:rPr lang="en-US" sz="3200" dirty="0" err="1">
                <a:latin typeface="Avenir Next LT Pro Light" panose="020B0304020202020204" pitchFamily="34" charset="0"/>
              </a:rPr>
              <a:t>produção</a:t>
            </a:r>
            <a:r>
              <a:rPr lang="en-US" sz="3200" dirty="0">
                <a:latin typeface="Avenir Next LT Pro Light" panose="020B0304020202020204" pitchFamily="34" charset="0"/>
              </a:rPr>
              <a:t> de </a:t>
            </a:r>
            <a:r>
              <a:rPr lang="en-US" sz="3200" dirty="0" err="1">
                <a:latin typeface="Avenir Next LT Pro Light" panose="020B0304020202020204" pitchFamily="34" charset="0"/>
              </a:rPr>
              <a:t>conhecimento</a:t>
            </a:r>
            <a:r>
              <a:rPr lang="en-US" sz="3200" dirty="0">
                <a:latin typeface="Avenir Next LT Pro Light" panose="020B0304020202020204" pitchFamily="34" charset="0"/>
              </a:rPr>
              <a:t> que </a:t>
            </a:r>
            <a:r>
              <a:rPr lang="en-US" sz="3200" dirty="0" err="1">
                <a:latin typeface="Avenir Next LT Pro Light" panose="020B0304020202020204" pitchFamily="34" charset="0"/>
              </a:rPr>
              <a:t>propõe</a:t>
            </a:r>
            <a:r>
              <a:rPr lang="en-US" sz="3200" dirty="0">
                <a:latin typeface="Avenir Next LT Pro Light" panose="020B0304020202020204" pitchFamily="34" charset="0"/>
              </a:rPr>
              <a:t> um </a:t>
            </a:r>
            <a:r>
              <a:rPr lang="en-US" sz="3200" dirty="0" err="1">
                <a:latin typeface="Avenir Next LT Pro Light" panose="020B0304020202020204" pitchFamily="34" charset="0"/>
              </a:rPr>
              <a:t>encontro</a:t>
            </a:r>
            <a:r>
              <a:rPr lang="en-US" sz="3200" dirty="0">
                <a:latin typeface="Avenir Next LT Pro Light" panose="020B0304020202020204" pitchFamily="34" charset="0"/>
              </a:rPr>
              <a:t> entre </a:t>
            </a:r>
            <a:r>
              <a:rPr lang="en-US" sz="3200" dirty="0" err="1">
                <a:latin typeface="Avenir Next LT Pro Light" panose="020B0304020202020204" pitchFamily="34" charset="0"/>
              </a:rPr>
              <a:t>saberes</a:t>
            </a:r>
            <a:r>
              <a:rPr lang="en-US" sz="3200" dirty="0">
                <a:latin typeface="Avenir Next LT Pro Light" panose="020B0304020202020204" pitchFamily="34" charset="0"/>
              </a:rPr>
              <a:t> das </a:t>
            </a:r>
            <a:r>
              <a:rPr lang="en-US" sz="3200" dirty="0" err="1">
                <a:latin typeface="Avenir Next LT Pro Light" panose="020B0304020202020204" pitchFamily="34" charset="0"/>
              </a:rPr>
              <a:t>disciplinas</a:t>
            </a:r>
            <a:r>
              <a:rPr lang="en-US" sz="3200" dirty="0">
                <a:latin typeface="Avenir Next LT Pro Light" panose="020B0304020202020204" pitchFamily="34" charset="0"/>
              </a:rPr>
              <a:t>, o </a:t>
            </a:r>
            <a:r>
              <a:rPr lang="en-US" sz="3200" dirty="0" err="1">
                <a:latin typeface="Avenir Next LT Pro Light" panose="020B0304020202020204" pitchFamily="34" charset="0"/>
              </a:rPr>
              <a:t>conhecimento</a:t>
            </a:r>
            <a:r>
              <a:rPr lang="en-US" sz="3200" dirty="0">
                <a:latin typeface="Avenir Next LT Pro Light" panose="020B0304020202020204" pitchFamily="34" charset="0"/>
              </a:rPr>
              <a:t> e </a:t>
            </a:r>
            <a:r>
              <a:rPr lang="en-US" sz="3200" dirty="0" err="1">
                <a:latin typeface="Avenir Next LT Pro Light" panose="020B0304020202020204" pitchFamily="34" charset="0"/>
              </a:rPr>
              <a:t>os</a:t>
            </a:r>
            <a:r>
              <a:rPr lang="en-US" sz="3200" dirty="0">
                <a:latin typeface="Avenir Next LT Pro Light" panose="020B0304020202020204" pitchFamily="34" charset="0"/>
              </a:rPr>
              <a:t> </a:t>
            </a:r>
            <a:r>
              <a:rPr lang="en-US" sz="3200" dirty="0" err="1">
                <a:latin typeface="Avenir Next LT Pro Light" panose="020B0304020202020204" pitchFamily="34" charset="0"/>
              </a:rPr>
              <a:t>valores</a:t>
            </a:r>
            <a:r>
              <a:rPr lang="en-US" sz="3200" dirty="0">
                <a:latin typeface="Avenir Next LT Pro Light" panose="020B0304020202020204" pitchFamily="34" charset="0"/>
              </a:rPr>
              <a:t> </a:t>
            </a:r>
            <a:r>
              <a:rPr lang="en-US" sz="3200" dirty="0" err="1">
                <a:latin typeface="Avenir Next LT Pro Light" panose="020B0304020202020204" pitchFamily="34" charset="0"/>
              </a:rPr>
              <a:t>gerados</a:t>
            </a:r>
            <a:r>
              <a:rPr lang="en-US" sz="3200" dirty="0">
                <a:latin typeface="Avenir Next LT Pro Light" panose="020B0304020202020204" pitchFamily="34" charset="0"/>
              </a:rPr>
              <a:t> pela </a:t>
            </a:r>
            <a:r>
              <a:rPr lang="en-US" sz="3200" dirty="0" err="1">
                <a:latin typeface="Avenir Next LT Pro Light" panose="020B0304020202020204" pitchFamily="34" charset="0"/>
              </a:rPr>
              <a:t>experiência</a:t>
            </a:r>
            <a:r>
              <a:rPr lang="en-US" sz="3200" dirty="0">
                <a:latin typeface="Avenir Next LT Pro Light" panose="020B0304020202020204" pitchFamily="34" charset="0"/>
              </a:rPr>
              <a:t> dos </a:t>
            </a:r>
            <a:r>
              <a:rPr lang="en-US" sz="3200" dirty="0" err="1">
                <a:latin typeface="Avenir Next LT Pro Light" panose="020B0304020202020204" pitchFamily="34" charset="0"/>
              </a:rPr>
              <a:t>trabalhadores</a:t>
            </a:r>
            <a:r>
              <a:rPr lang="en-US" sz="3200" dirty="0">
                <a:latin typeface="Avenir Next LT Pro Light" panose="020B0304020202020204" pitchFamily="34" charset="0"/>
              </a:rPr>
              <a:t>, Unidos por um </a:t>
            </a:r>
            <a:r>
              <a:rPr lang="en-US" sz="3200" dirty="0" err="1">
                <a:latin typeface="Avenir Next LT Pro Light" panose="020B0304020202020204" pitchFamily="34" charset="0"/>
              </a:rPr>
              <a:t>um</a:t>
            </a:r>
            <a:r>
              <a:rPr lang="en-US" sz="3200" dirty="0">
                <a:latin typeface="Avenir Next LT Pro Light" panose="020B0304020202020204" pitchFamily="34" charset="0"/>
              </a:rPr>
              <a:t> polo da </a:t>
            </a:r>
            <a:r>
              <a:rPr lang="en-US" sz="3200" dirty="0" err="1">
                <a:latin typeface="Avenir Next LT Pro Light" panose="020B0304020202020204" pitchFamily="34" charset="0"/>
              </a:rPr>
              <a:t>ética</a:t>
            </a:r>
            <a:r>
              <a:rPr lang="en-US" sz="3200" dirty="0">
                <a:latin typeface="Avenir Next LT Pro Light" panose="020B0304020202020204" pitchFamily="34" charset="0"/>
              </a:rPr>
              <a:t>.</a:t>
            </a:r>
            <a:endParaRPr lang="pt-BR" sz="3200" strike="sngStrike" dirty="0"/>
          </a:p>
        </p:txBody>
      </p:sp>
    </p:spTree>
    <p:extLst>
      <p:ext uri="{BB962C8B-B14F-4D97-AF65-F5344CB8AC3E}">
        <p14:creationId xmlns:p14="http://schemas.microsoft.com/office/powerpoint/2010/main" val="3070375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189173" y="976120"/>
            <a:ext cx="6095994" cy="5731548"/>
            <a:chOff x="4573228" y="428604"/>
            <a:chExt cx="4643470" cy="5231371"/>
          </a:xfrm>
        </p:grpSpPr>
        <p:sp>
          <p:nvSpPr>
            <p:cNvPr id="5" name="CaixaDeTexto 4"/>
            <p:cNvSpPr txBox="1"/>
            <p:nvPr/>
          </p:nvSpPr>
          <p:spPr>
            <a:xfrm>
              <a:off x="4573228" y="3300266"/>
              <a:ext cx="4643470" cy="2359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COORDENAÇÃO</a:t>
              </a:r>
              <a:r>
                <a:rPr lang="pt-BR" sz="2400" dirty="0"/>
                <a:t>:</a:t>
              </a:r>
            </a:p>
            <a:p>
              <a:r>
                <a:rPr lang="pt-BR" sz="2400" dirty="0"/>
                <a:t>Lucia Rotenberg</a:t>
              </a:r>
            </a:p>
            <a:p>
              <a:endParaRPr lang="pt-BR" sz="2200" dirty="0"/>
            </a:p>
            <a:p>
              <a:r>
                <a:rPr lang="pt-BR" sz="2300" dirty="0"/>
                <a:t>Instituto Oswaldo Cruz</a:t>
              </a:r>
            </a:p>
            <a:p>
              <a:r>
                <a:rPr lang="pt-BR" sz="2300" dirty="0"/>
                <a:t>Escola Nacional de Saúde Pública</a:t>
              </a:r>
            </a:p>
            <a:p>
              <a:r>
                <a:rPr lang="pt-BR" sz="2300" dirty="0"/>
                <a:t>Policlínica Piquet Carneiro, UERJ</a:t>
              </a:r>
            </a:p>
            <a:p>
              <a:r>
                <a:rPr lang="pt-BR" sz="2300" dirty="0"/>
                <a:t>Universidade Federal do Triângulo Mineiro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4657294" y="428604"/>
              <a:ext cx="4503365" cy="1938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pt-BR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PESQUISA</a:t>
              </a:r>
            </a:p>
            <a:p>
              <a:pPr algn="ctr"/>
              <a:r>
                <a:rPr lang="pt-BR" sz="2800" dirty="0"/>
                <a:t>Saúde mental em profissionais de saúde frente à Pandemia de COVID-19: </a:t>
              </a:r>
            </a:p>
            <a:p>
              <a:pPr algn="ctr"/>
              <a:r>
                <a:rPr lang="pt-BR" sz="2800" dirty="0"/>
                <a:t>informação para ações em saúde do trabalhador</a:t>
              </a:r>
            </a:p>
          </p:txBody>
        </p:sp>
      </p:grpSp>
      <p:pic>
        <p:nvPicPr>
          <p:cNvPr id="7" name="Picture 2">
            <a:extLst>
              <a:ext uri="{FF2B5EF4-FFF2-40B4-BE49-F238E27FC236}">
                <a16:creationId xmlns:a16="http://schemas.microsoft.com/office/drawing/2014/main" id="{7D1758F5-995E-44ED-983F-815514054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9681" t="21281" r="28334" b="9813"/>
          <a:stretch>
            <a:fillRect/>
          </a:stretch>
        </p:blipFill>
        <p:spPr bwMode="auto">
          <a:xfrm>
            <a:off x="6891795" y="976119"/>
            <a:ext cx="5103142" cy="30756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8659EF9-91A8-4BA2-AC25-BE19F778B706}"/>
              </a:ext>
            </a:extLst>
          </p:cNvPr>
          <p:cNvSpPr txBox="1"/>
          <p:nvPr/>
        </p:nvSpPr>
        <p:spPr>
          <a:xfrm>
            <a:off x="6211613" y="4122345"/>
            <a:ext cx="5774457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/>
              <a:t>COORDENAÇÃO:</a:t>
            </a:r>
          </a:p>
          <a:p>
            <a:pPr algn="r"/>
            <a:r>
              <a:rPr lang="pt-BR" sz="2400" dirty="0"/>
              <a:t>Simone Oliveira</a:t>
            </a:r>
          </a:p>
          <a:p>
            <a:endParaRPr lang="pt-BR" sz="2400" dirty="0"/>
          </a:p>
          <a:p>
            <a:pPr algn="r"/>
            <a:r>
              <a:rPr lang="pt-BR" sz="2300" dirty="0"/>
              <a:t>Escola Nacional de Saúde Pública</a:t>
            </a:r>
          </a:p>
          <a:p>
            <a:pPr algn="r"/>
            <a:r>
              <a:rPr lang="pt-BR" sz="2300" dirty="0"/>
              <a:t>Instituto Oswaldo Cruz</a:t>
            </a:r>
          </a:p>
          <a:p>
            <a:pPr algn="r"/>
            <a:r>
              <a:rPr lang="pt-BR" sz="2300" dirty="0"/>
              <a:t>Coordenação de Saúde do Trabalhador, Fiocruz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ABFC0C5-A7E3-45CB-A7DA-E1B01304F788}"/>
              </a:ext>
            </a:extLst>
          </p:cNvPr>
          <p:cNvSpPr txBox="1"/>
          <p:nvPr/>
        </p:nvSpPr>
        <p:spPr>
          <a:xfrm>
            <a:off x="504497" y="164761"/>
            <a:ext cx="1148157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rgbClr val="002060"/>
                </a:solidFill>
              </a:defRPr>
            </a:lvl1pPr>
          </a:lstStyle>
          <a:p>
            <a:r>
              <a:rPr lang="pt-BR" sz="3200" dirty="0"/>
              <a:t>EXPERIÊNCIAS DE PESQUISAS-INTERVENÇÃO EM SAÚDE MENTAL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581BBB7-A50C-4C6F-8752-476528D6F786}"/>
              </a:ext>
            </a:extLst>
          </p:cNvPr>
          <p:cNvSpPr/>
          <p:nvPr/>
        </p:nvSpPr>
        <p:spPr>
          <a:xfrm>
            <a:off x="269777" y="337625"/>
            <a:ext cx="2981741" cy="1102151"/>
          </a:xfrm>
          <a:prstGeom prst="rect">
            <a:avLst/>
          </a:prstGeom>
          <a:solidFill>
            <a:srgbClr val="E9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5205DB0-B6E6-42BD-9480-07AEA09614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1"/>
          <a:stretch/>
        </p:blipFill>
        <p:spPr>
          <a:xfrm>
            <a:off x="269777" y="1439776"/>
            <a:ext cx="2981741" cy="541822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B33E720-33AD-4498-B3EA-C5450F14F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717" y="2174811"/>
            <a:ext cx="4663295" cy="468449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FE2E1743-C79D-447B-B75A-AB6398991E44}"/>
              </a:ext>
            </a:extLst>
          </p:cNvPr>
          <p:cNvSpPr txBox="1"/>
          <p:nvPr/>
        </p:nvSpPr>
        <p:spPr>
          <a:xfrm>
            <a:off x="3507090" y="-29607"/>
            <a:ext cx="8666922" cy="286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Century Gothic" panose="020B0502020202020204" pitchFamily="34" charset="0"/>
              </a:rPr>
              <a:t>Policlínicia</a:t>
            </a:r>
            <a:r>
              <a:rPr lang="en-US" sz="2800" dirty="0">
                <a:latin typeface="Century Gothic" panose="020B0502020202020204" pitchFamily="34" charset="0"/>
              </a:rPr>
              <a:t> Piquet Carneiro, UERJ</a:t>
            </a:r>
          </a:p>
          <a:p>
            <a:pPr>
              <a:lnSpc>
                <a:spcPts val="5500"/>
              </a:lnSpc>
            </a:pPr>
            <a:r>
              <a:rPr lang="en-US" sz="3200" dirty="0">
                <a:latin typeface="Century Gothic" panose="020B0502020202020204" pitchFamily="34" charset="0"/>
              </a:rPr>
              <a:t>Um dos </a:t>
            </a:r>
            <a:r>
              <a:rPr lang="en-US" sz="3200" dirty="0" err="1">
                <a:latin typeface="Century Gothic" panose="020B0502020202020204" pitchFamily="34" charset="0"/>
              </a:rPr>
              <a:t>primeiros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Centros</a:t>
            </a:r>
            <a:r>
              <a:rPr lang="en-US" sz="3200" dirty="0">
                <a:latin typeface="Century Gothic" panose="020B0502020202020204" pitchFamily="34" charset="0"/>
              </a:rPr>
              <a:t> de </a:t>
            </a:r>
            <a:r>
              <a:rPr lang="en-US" sz="3200" dirty="0" err="1">
                <a:latin typeface="Century Gothic" panose="020B0502020202020204" pitchFamily="34" charset="0"/>
              </a:rPr>
              <a:t>Referência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em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Testagem</a:t>
            </a:r>
            <a:r>
              <a:rPr lang="en-US" sz="3200" dirty="0">
                <a:latin typeface="Century Gothic" panose="020B0502020202020204" pitchFamily="34" charset="0"/>
              </a:rPr>
              <a:t> para Covid-19 no Rio de Janeiro</a:t>
            </a:r>
            <a:endParaRPr lang="pt-BR" sz="3200" dirty="0">
              <a:latin typeface="Century Gothic" panose="020B0502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661877" y="4148887"/>
            <a:ext cx="3341739" cy="157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pt-BR" sz="2400" b="1" dirty="0">
                <a:solidFill>
                  <a:srgbClr val="000099"/>
                </a:solidFill>
                <a:latin typeface="Century Gothic" pitchFamily="34" charset="0"/>
              </a:rPr>
              <a:t>PRIORIZAÇÃO PARA PROFISSIONAIS DA SAÚDE</a:t>
            </a:r>
          </a:p>
        </p:txBody>
      </p:sp>
      <p:pic>
        <p:nvPicPr>
          <p:cNvPr id="2052" name="Picture 4" descr="Fiocruz contra a censura e intimidação de pesquisadores">
            <a:extLst>
              <a:ext uri="{FF2B5EF4-FFF2-40B4-BE49-F238E27FC236}">
                <a16:creationId xmlns:a16="http://schemas.microsoft.com/office/drawing/2014/main" id="{2373A3C4-620E-49A9-9585-2A5729E26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93" y="443946"/>
            <a:ext cx="1361322" cy="76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otícias | Esdi">
            <a:extLst>
              <a:ext uri="{FF2B5EF4-FFF2-40B4-BE49-F238E27FC236}">
                <a16:creationId xmlns:a16="http://schemas.microsoft.com/office/drawing/2014/main" id="{EE0E20F9-1E06-4446-B098-34C7D67A5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30" y="618873"/>
            <a:ext cx="1776512" cy="53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43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10DCA11-8227-4209-9452-65560F59D7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5" r="583"/>
          <a:stretch/>
        </p:blipFill>
        <p:spPr>
          <a:xfrm>
            <a:off x="7184646" y="-27385"/>
            <a:ext cx="3798484" cy="229426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C895E2C-BFB7-4CDD-8296-E5549F814B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68" b="-1"/>
          <a:stretch/>
        </p:blipFill>
        <p:spPr>
          <a:xfrm>
            <a:off x="772511" y="3643084"/>
            <a:ext cx="4675418" cy="321491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DCD33D5-CFAE-4AE1-BA7F-DC91CE68C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0404" y="4393391"/>
            <a:ext cx="3868068" cy="24646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A845544-E306-4E1A-B4F5-4250E4F7C775}"/>
              </a:ext>
            </a:extLst>
          </p:cNvPr>
          <p:cNvSpPr txBox="1"/>
          <p:nvPr/>
        </p:nvSpPr>
        <p:spPr>
          <a:xfrm>
            <a:off x="304446" y="978361"/>
            <a:ext cx="6221156" cy="2434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dirty="0" err="1">
                <a:latin typeface="Century Gothic" panose="020B0502020202020204" pitchFamily="34" charset="0"/>
              </a:rPr>
              <a:t>Médicos</a:t>
            </a:r>
            <a:r>
              <a:rPr lang="en-US" sz="2800" dirty="0">
                <a:latin typeface="Century Gothic" panose="020B0502020202020204" pitchFamily="34" charset="0"/>
              </a:rPr>
              <a:t>, </a:t>
            </a:r>
            <a:r>
              <a:rPr lang="en-US" sz="2800" dirty="0" err="1">
                <a:latin typeface="Century Gothic" panose="020B0502020202020204" pitchFamily="34" charset="0"/>
              </a:rPr>
              <a:t>Enfermeiros</a:t>
            </a:r>
            <a:r>
              <a:rPr lang="en-US" sz="2800" dirty="0">
                <a:latin typeface="Century Gothic" panose="020B0502020202020204" pitchFamily="34" charset="0"/>
              </a:rPr>
              <a:t>, </a:t>
            </a:r>
            <a:r>
              <a:rPr lang="en-US" sz="2800" dirty="0" err="1">
                <a:latin typeface="Century Gothic" panose="020B0502020202020204" pitchFamily="34" charset="0"/>
              </a:rPr>
              <a:t>Técnicos</a:t>
            </a:r>
            <a:r>
              <a:rPr lang="en-US" sz="2800" dirty="0">
                <a:latin typeface="Century Gothic" panose="020B0502020202020204" pitchFamily="34" charset="0"/>
              </a:rPr>
              <a:t> de </a:t>
            </a:r>
            <a:r>
              <a:rPr lang="en-US" sz="2800" dirty="0" err="1">
                <a:latin typeface="Century Gothic" panose="020B0502020202020204" pitchFamily="34" charset="0"/>
              </a:rPr>
              <a:t>Enfermagem</a:t>
            </a:r>
            <a:r>
              <a:rPr lang="en-US" sz="2800" dirty="0">
                <a:latin typeface="Century Gothic" panose="020B0502020202020204" pitchFamily="34" charset="0"/>
              </a:rPr>
              <a:t>, </a:t>
            </a:r>
            <a:r>
              <a:rPr lang="en-US" sz="2800" dirty="0" err="1">
                <a:latin typeface="Century Gothic" panose="020B0502020202020204" pitchFamily="34" charset="0"/>
              </a:rPr>
              <a:t>Fisioterapeutas</a:t>
            </a:r>
            <a:r>
              <a:rPr lang="en-US" sz="2800" dirty="0">
                <a:latin typeface="Century Gothic" panose="020B0502020202020204" pitchFamily="34" charset="0"/>
              </a:rPr>
              <a:t>, </a:t>
            </a:r>
            <a:r>
              <a:rPr lang="en-US" sz="2800" dirty="0" err="1">
                <a:latin typeface="Century Gothic" panose="020B0502020202020204" pitchFamily="34" charset="0"/>
              </a:rPr>
              <a:t>Psicólogos</a:t>
            </a:r>
            <a:r>
              <a:rPr lang="en-US" sz="2800" dirty="0">
                <a:latin typeface="Century Gothic" panose="020B0502020202020204" pitchFamily="34" charset="0"/>
              </a:rPr>
              <a:t>, </a:t>
            </a:r>
            <a:r>
              <a:rPr lang="en-US" sz="2800" dirty="0" err="1">
                <a:latin typeface="Century Gothic" panose="020B0502020202020204" pitchFamily="34" charset="0"/>
              </a:rPr>
              <a:t>Assistentes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latin typeface="Century Gothic" panose="020B0502020202020204" pitchFamily="34" charset="0"/>
              </a:rPr>
              <a:t>sociais</a:t>
            </a:r>
            <a:r>
              <a:rPr lang="en-US" sz="2800" dirty="0">
                <a:latin typeface="Century Gothic" panose="020B0502020202020204" pitchFamily="34" charset="0"/>
              </a:rPr>
              <a:t>, </a:t>
            </a:r>
            <a:r>
              <a:rPr lang="en-US" sz="2800" dirty="0" err="1">
                <a:latin typeface="Century Gothic" panose="020B0502020202020204" pitchFamily="34" charset="0"/>
              </a:rPr>
              <a:t>Agentes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latin typeface="Century Gothic" panose="020B0502020202020204" pitchFamily="34" charset="0"/>
              </a:rPr>
              <a:t>Comunitários</a:t>
            </a:r>
            <a:r>
              <a:rPr lang="en-US" sz="2800" dirty="0">
                <a:latin typeface="Century Gothic" panose="020B0502020202020204" pitchFamily="34" charset="0"/>
              </a:rPr>
              <a:t> de </a:t>
            </a:r>
            <a:r>
              <a:rPr lang="en-US" sz="2800" dirty="0" err="1">
                <a:latin typeface="Century Gothic" panose="020B0502020202020204" pitchFamily="34" charset="0"/>
              </a:rPr>
              <a:t>Saúde</a:t>
            </a:r>
            <a:endParaRPr lang="pt-BR" sz="2800" dirty="0">
              <a:latin typeface="Century Gothic" panose="020B0502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38573C9-B9B0-4E12-A32D-341DF866B256}"/>
              </a:ext>
            </a:extLst>
          </p:cNvPr>
          <p:cNvSpPr txBox="1"/>
          <p:nvPr/>
        </p:nvSpPr>
        <p:spPr>
          <a:xfrm>
            <a:off x="6274676" y="2274655"/>
            <a:ext cx="5486400" cy="2110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n-US" sz="2800" dirty="0" err="1">
                <a:latin typeface="Century Gothic" panose="020B0502020202020204" pitchFamily="34" charset="0"/>
              </a:rPr>
              <a:t>Unidades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latin typeface="Century Gothic" panose="020B0502020202020204" pitchFamily="34" charset="0"/>
              </a:rPr>
              <a:t>Básicas</a:t>
            </a:r>
            <a:r>
              <a:rPr lang="en-US" sz="2800" dirty="0">
                <a:latin typeface="Century Gothic" panose="020B0502020202020204" pitchFamily="34" charset="0"/>
              </a:rPr>
              <a:t> de </a:t>
            </a:r>
            <a:r>
              <a:rPr lang="en-US" sz="2800" dirty="0" err="1">
                <a:latin typeface="Century Gothic" panose="020B0502020202020204" pitchFamily="34" charset="0"/>
              </a:rPr>
              <a:t>Saúde</a:t>
            </a:r>
            <a:r>
              <a:rPr lang="en-US" sz="2800" dirty="0">
                <a:latin typeface="Century Gothic" panose="020B0502020202020204" pitchFamily="34" charset="0"/>
              </a:rPr>
              <a:t>, UPAs, </a:t>
            </a:r>
            <a:r>
              <a:rPr lang="en-US" sz="2800" dirty="0" err="1">
                <a:latin typeface="Century Gothic" panose="020B0502020202020204" pitchFamily="34" charset="0"/>
              </a:rPr>
              <a:t>Secretarias</a:t>
            </a:r>
            <a:r>
              <a:rPr lang="en-US" sz="2800" dirty="0">
                <a:latin typeface="Century Gothic" panose="020B0502020202020204" pitchFamily="34" charset="0"/>
              </a:rPr>
              <a:t> de </a:t>
            </a:r>
            <a:r>
              <a:rPr lang="en-US" sz="2800" dirty="0" err="1">
                <a:latin typeface="Century Gothic" panose="020B0502020202020204" pitchFamily="34" charset="0"/>
              </a:rPr>
              <a:t>Saúde</a:t>
            </a:r>
            <a:r>
              <a:rPr lang="en-US" sz="2800" dirty="0">
                <a:latin typeface="Century Gothic" panose="020B0502020202020204" pitchFamily="34" charset="0"/>
              </a:rPr>
              <a:t>, </a:t>
            </a:r>
            <a:r>
              <a:rPr lang="en-US" sz="2800" dirty="0" err="1">
                <a:latin typeface="Century Gothic" panose="020B0502020202020204" pitchFamily="34" charset="0"/>
              </a:rPr>
              <a:t>Hospitais</a:t>
            </a:r>
            <a:r>
              <a:rPr lang="en-US" sz="2800" dirty="0">
                <a:latin typeface="Century Gothic" panose="020B0502020202020204" pitchFamily="34" charset="0"/>
              </a:rPr>
              <a:t> </a:t>
            </a:r>
            <a:r>
              <a:rPr lang="en-US" sz="2800" dirty="0" err="1">
                <a:latin typeface="Century Gothic" panose="020B0502020202020204" pitchFamily="34" charset="0"/>
              </a:rPr>
              <a:t>públicos</a:t>
            </a:r>
            <a:r>
              <a:rPr lang="en-US" sz="2800" dirty="0">
                <a:latin typeface="Century Gothic" panose="020B0502020202020204" pitchFamily="34" charset="0"/>
              </a:rPr>
              <a:t> e privados, </a:t>
            </a:r>
            <a:r>
              <a:rPr lang="en-US" sz="2800" dirty="0" err="1">
                <a:latin typeface="Century Gothic" panose="020B0502020202020204" pitchFamily="34" charset="0"/>
              </a:rPr>
              <a:t>Hospitais</a:t>
            </a:r>
            <a:r>
              <a:rPr lang="en-US" sz="2800" dirty="0">
                <a:latin typeface="Century Gothic" panose="020B0502020202020204" pitchFamily="34" charset="0"/>
              </a:rPr>
              <a:t> de </a:t>
            </a:r>
            <a:r>
              <a:rPr lang="en-US" sz="2800" dirty="0" err="1">
                <a:latin typeface="Century Gothic" panose="020B0502020202020204" pitchFamily="34" charset="0"/>
              </a:rPr>
              <a:t>Campanha</a:t>
            </a:r>
            <a:endParaRPr lang="pt-BR" sz="2800" dirty="0">
              <a:latin typeface="Century Gothic" panose="020B0502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A171600-23BE-4FB5-9757-F638C8AB6F6D}"/>
              </a:ext>
            </a:extLst>
          </p:cNvPr>
          <p:cNvSpPr txBox="1"/>
          <p:nvPr/>
        </p:nvSpPr>
        <p:spPr>
          <a:xfrm>
            <a:off x="304446" y="389844"/>
            <a:ext cx="6363036" cy="6244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PROFISSIONAIS DE SAÚDE</a:t>
            </a:r>
          </a:p>
        </p:txBody>
      </p:sp>
    </p:spTree>
    <p:extLst>
      <p:ext uri="{BB962C8B-B14F-4D97-AF65-F5344CB8AC3E}">
        <p14:creationId xmlns:p14="http://schemas.microsoft.com/office/powerpoint/2010/main" val="2118805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C1744948-E21A-457E-98D6-12716F8D4911}"/>
              </a:ext>
            </a:extLst>
          </p:cNvPr>
          <p:cNvSpPr txBox="1"/>
          <p:nvPr/>
        </p:nvSpPr>
        <p:spPr>
          <a:xfrm>
            <a:off x="4343203" y="333946"/>
            <a:ext cx="3594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QUESTIONÁRIO ONLINE</a:t>
            </a:r>
          </a:p>
          <a:p>
            <a:pPr algn="ctr"/>
            <a:r>
              <a:rPr lang="pt-BR" sz="2800" b="1" dirty="0"/>
              <a:t>N=4.904</a:t>
            </a:r>
            <a:endParaRPr lang="pt-BR" sz="28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B402A8A-850A-4DE4-BB74-2A9EB2B647D2}"/>
              </a:ext>
            </a:extLst>
          </p:cNvPr>
          <p:cNvSpPr txBox="1"/>
          <p:nvPr/>
        </p:nvSpPr>
        <p:spPr>
          <a:xfrm>
            <a:off x="4367784" y="2501532"/>
            <a:ext cx="3674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ENTREVISTAS REMOTAS</a:t>
            </a:r>
          </a:p>
          <a:p>
            <a:pPr algn="ctr"/>
            <a:r>
              <a:rPr lang="pt-BR" sz="2800" b="1" dirty="0"/>
              <a:t>N=80</a:t>
            </a:r>
            <a:endParaRPr lang="pt-BR" sz="24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54D3E45-1B2B-4AA5-A9AF-6D0ED5BDD724}"/>
              </a:ext>
            </a:extLst>
          </p:cNvPr>
          <p:cNvSpPr txBox="1"/>
          <p:nvPr/>
        </p:nvSpPr>
        <p:spPr>
          <a:xfrm>
            <a:off x="4197239" y="4629665"/>
            <a:ext cx="40877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GRUPOS SOBRE O TRABALHO</a:t>
            </a:r>
          </a:p>
          <a:p>
            <a:pPr algn="ctr"/>
            <a:r>
              <a:rPr lang="pt-BR" sz="2800" b="1" dirty="0"/>
              <a:t>N=16</a:t>
            </a:r>
          </a:p>
        </p:txBody>
      </p:sp>
      <p:sp>
        <p:nvSpPr>
          <p:cNvPr id="50178" name="AutoShape 2" descr="Proposta autoriza uso de leito vago de UTI privada por pacientes do SUS -  Notícias - Portal da Câmara dos Deputad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Chave direita 14"/>
          <p:cNvSpPr/>
          <p:nvPr/>
        </p:nvSpPr>
        <p:spPr>
          <a:xfrm>
            <a:off x="7994762" y="2501532"/>
            <a:ext cx="352455" cy="390499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1" name="Chave direita 14">
            <a:extLst>
              <a:ext uri="{FF2B5EF4-FFF2-40B4-BE49-F238E27FC236}">
                <a16:creationId xmlns:a16="http://schemas.microsoft.com/office/drawing/2014/main" id="{7E25AD28-4B99-42E5-A309-E64BD01D486E}"/>
              </a:ext>
            </a:extLst>
          </p:cNvPr>
          <p:cNvSpPr/>
          <p:nvPr/>
        </p:nvSpPr>
        <p:spPr>
          <a:xfrm>
            <a:off x="7933200" y="333946"/>
            <a:ext cx="417981" cy="172302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D518748-A278-4B50-9E28-0D60AB7EF0AF}"/>
              </a:ext>
            </a:extLst>
          </p:cNvPr>
          <p:cNvSpPr txBox="1"/>
          <p:nvPr/>
        </p:nvSpPr>
        <p:spPr>
          <a:xfrm>
            <a:off x="8735882" y="868926"/>
            <a:ext cx="32275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solidFill>
                  <a:srgbClr val="000099"/>
                </a:solidFill>
                <a:latin typeface="Century Gothic" panose="020B0502020202020204" pitchFamily="34" charset="0"/>
              </a:rPr>
              <a:t>Estudo epidemiológico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EDBAD69-AEF6-42F1-AF22-66A68E8CCCB9}"/>
              </a:ext>
            </a:extLst>
          </p:cNvPr>
          <p:cNvSpPr txBox="1"/>
          <p:nvPr/>
        </p:nvSpPr>
        <p:spPr>
          <a:xfrm>
            <a:off x="8590454" y="4121834"/>
            <a:ext cx="2846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>
                <a:solidFill>
                  <a:srgbClr val="000099"/>
                </a:solidFill>
                <a:latin typeface="Century Gothic" panose="020B0502020202020204" pitchFamily="34" charset="0"/>
              </a:rPr>
              <a:t>Estudo qualitativo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823509D-8F2E-4E3E-8B6E-D75C54EA0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13" y="0"/>
            <a:ext cx="4607330" cy="244593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E88C2E7-5EF1-4C9E-9B8D-E23689D60D2B}"/>
              </a:ext>
            </a:extLst>
          </p:cNvPr>
          <p:cNvSpPr txBox="1"/>
          <p:nvPr/>
        </p:nvSpPr>
        <p:spPr>
          <a:xfrm>
            <a:off x="1077487" y="2361013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fonte: ISTOÉ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06760E-C117-4062-A16F-ADD761BF4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3" y="3699693"/>
            <a:ext cx="4607330" cy="2651235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C7AC3D41-F0DB-4624-878C-3AF30BAACA64}"/>
              </a:ext>
            </a:extLst>
          </p:cNvPr>
          <p:cNvSpPr txBox="1"/>
          <p:nvPr/>
        </p:nvSpPr>
        <p:spPr>
          <a:xfrm>
            <a:off x="848369" y="6406526"/>
            <a:ext cx="2652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fonte: Euronews.com</a:t>
            </a:r>
          </a:p>
        </p:txBody>
      </p:sp>
    </p:spTree>
    <p:extLst>
      <p:ext uri="{BB962C8B-B14F-4D97-AF65-F5344CB8AC3E}">
        <p14:creationId xmlns:p14="http://schemas.microsoft.com/office/powerpoint/2010/main" val="3581065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Texto, Aplicativo&#10;&#10;Descrição gerada automaticamente com confiança média">
            <a:extLst>
              <a:ext uri="{FF2B5EF4-FFF2-40B4-BE49-F238E27FC236}">
                <a16:creationId xmlns:a16="http://schemas.microsoft.com/office/drawing/2014/main" id="{6844487F-BEE9-4640-B646-3B4F33728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996" y="609644"/>
            <a:ext cx="5940204" cy="1880267"/>
          </a:xfrm>
          <a:prstGeom prst="rect">
            <a:avLst/>
          </a:prstGeom>
        </p:spPr>
      </p:pic>
      <p:pic>
        <p:nvPicPr>
          <p:cNvPr id="7" name="Imagem 6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38E7980D-6501-49D1-A917-E7F382DAB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996" y="2576100"/>
            <a:ext cx="5940204" cy="1827755"/>
          </a:xfrm>
          <a:prstGeom prst="rect">
            <a:avLst/>
          </a:prstGeom>
        </p:spPr>
      </p:pic>
      <p:pic>
        <p:nvPicPr>
          <p:cNvPr id="9" name="Imagem 8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48805D5A-FB19-4A91-B2DE-26908CCC4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569" y="4532882"/>
            <a:ext cx="5951631" cy="164389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2D7C7D4-5A4F-4EE3-AA4A-C4170FC5EAD8}"/>
              </a:ext>
            </a:extLst>
          </p:cNvPr>
          <p:cNvSpPr txBox="1"/>
          <p:nvPr/>
        </p:nvSpPr>
        <p:spPr>
          <a:xfrm>
            <a:off x="173421" y="6132381"/>
            <a:ext cx="11887200" cy="799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justado por sexo, idade, escolaridade, cuida criança/idoso, jornada de trabalho, ocupação, local de trabalho e comportamento altruísta.  Categoria de referência = baixa percepção de risco.</a:t>
            </a:r>
            <a:endParaRPr lang="pt-B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51B1EC3-F923-494C-95B8-7DD74C77D82D}"/>
              </a:ext>
            </a:extLst>
          </p:cNvPr>
          <p:cNvSpPr txBox="1"/>
          <p:nvPr/>
        </p:nvSpPr>
        <p:spPr>
          <a:xfrm>
            <a:off x="0" y="79939"/>
            <a:ext cx="12060621" cy="47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ALTA PERCEPÇÃO DE RISCO DE ADOECIMENTO POR COVID-19 E SINTOMAS DE SAÚDE MENTAL</a:t>
            </a:r>
          </a:p>
        </p:txBody>
      </p:sp>
    </p:spTree>
    <p:extLst>
      <p:ext uri="{BB962C8B-B14F-4D97-AF65-F5344CB8AC3E}">
        <p14:creationId xmlns:p14="http://schemas.microsoft.com/office/powerpoint/2010/main" val="2408535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D982E13B-2A76-4BD5-BCB5-7575EC5714F1}"/>
              </a:ext>
            </a:extLst>
          </p:cNvPr>
          <p:cNvSpPr txBox="1"/>
          <p:nvPr/>
        </p:nvSpPr>
        <p:spPr>
          <a:xfrm>
            <a:off x="4319445" y="1981236"/>
            <a:ext cx="73682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600" dirty="0"/>
              <a:t>Médica, Emergência Covid, Hospital Público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2541EB9-275C-46AC-98B4-8DA8841FD62D}"/>
              </a:ext>
            </a:extLst>
          </p:cNvPr>
          <p:cNvSpPr txBox="1"/>
          <p:nvPr/>
        </p:nvSpPr>
        <p:spPr>
          <a:xfrm>
            <a:off x="356180" y="1277127"/>
            <a:ext cx="11479640" cy="578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i="1" dirty="0">
                <a:latin typeface="Century Gothic" panose="020B0502020202020204" pitchFamily="34" charset="0"/>
              </a:rPr>
              <a:t>... não usar máscara pra não assustar a população</a:t>
            </a:r>
            <a:r>
              <a:rPr lang="pt-BR" sz="3200" i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5D46FD8-9F21-4B30-B736-BCA7D6774BE2}"/>
              </a:ext>
            </a:extLst>
          </p:cNvPr>
          <p:cNvSpPr txBox="1"/>
          <p:nvPr/>
        </p:nvSpPr>
        <p:spPr>
          <a:xfrm>
            <a:off x="454856" y="380435"/>
            <a:ext cx="11282288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Century Gothic" panose="020B0502020202020204" pitchFamily="34" charset="0"/>
              </a:rPr>
              <a:t>CUIDAR DO TRABALHADOR</a:t>
            </a:r>
            <a:endParaRPr lang="pt-BR" sz="3400" dirty="0">
              <a:latin typeface="Century Gothic" panose="020B0502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8D09F54-F76A-49EF-B345-C7B57AD6F198}"/>
              </a:ext>
            </a:extLst>
          </p:cNvPr>
          <p:cNvSpPr txBox="1"/>
          <p:nvPr/>
        </p:nvSpPr>
        <p:spPr>
          <a:xfrm>
            <a:off x="1122263" y="4218534"/>
            <a:ext cx="11069737" cy="1179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t-BR" sz="3200" b="1" i="1" dirty="0">
                <a:latin typeface="Century Gothic" panose="020B0502020202020204" pitchFamily="34" charset="0"/>
              </a:rPr>
              <a:t>... eu vou ter que tá grave, num estado grave pra eu poder testar?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E4855D3-7651-432F-A3BB-BC5F028CEACB}"/>
              </a:ext>
            </a:extLst>
          </p:cNvPr>
          <p:cNvSpPr txBox="1"/>
          <p:nvPr/>
        </p:nvSpPr>
        <p:spPr>
          <a:xfrm>
            <a:off x="4962853" y="5334651"/>
            <a:ext cx="70822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/>
              <a:t>Técnica de Enfermagem, UTI Hospital de Campanha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525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EECDEF7-450A-4466-BB03-A51D961993D6}"/>
              </a:ext>
            </a:extLst>
          </p:cNvPr>
          <p:cNvSpPr txBox="1"/>
          <p:nvPr/>
        </p:nvSpPr>
        <p:spPr>
          <a:xfrm>
            <a:off x="5230327" y="4129153"/>
            <a:ext cx="65068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/>
              <a:t>Técnico de </a:t>
            </a:r>
            <a:r>
              <a:rPr lang="en-US" sz="2600" dirty="0" err="1"/>
              <a:t>Enfermagem</a:t>
            </a:r>
            <a:r>
              <a:rPr lang="en-US" sz="2600" dirty="0"/>
              <a:t>, UTI Hospital </a:t>
            </a:r>
            <a:r>
              <a:rPr lang="en-US" sz="2600" dirty="0" err="1"/>
              <a:t>Público</a:t>
            </a:r>
            <a:endParaRPr lang="pt-BR" sz="26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EF1C10D-E48A-464B-8EE8-7FF98F3630A3}"/>
              </a:ext>
            </a:extLst>
          </p:cNvPr>
          <p:cNvSpPr txBox="1"/>
          <p:nvPr/>
        </p:nvSpPr>
        <p:spPr>
          <a:xfrm>
            <a:off x="592550" y="1568260"/>
            <a:ext cx="11006899" cy="2234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0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a dificuldade de ficar o tempo todo paramentado</a:t>
            </a:r>
            <a:r>
              <a:rPr lang="pt-BR" sz="30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.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3000" b="1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000" b="1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uma estratégia pra gente não se sentir tão desgastado assim no curso do uso frequente daquele material</a:t>
            </a:r>
            <a:r>
              <a:rPr lang="pt-BR" sz="3000" i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  <a:endParaRPr lang="pt-BR" sz="3000" b="1" i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56260AD-D472-4AF6-A3D0-58351A7C1754}"/>
              </a:ext>
            </a:extLst>
          </p:cNvPr>
          <p:cNvSpPr txBox="1"/>
          <p:nvPr/>
        </p:nvSpPr>
        <p:spPr>
          <a:xfrm>
            <a:off x="454856" y="380435"/>
            <a:ext cx="11282288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Century Gothic" panose="020B0502020202020204" pitchFamily="34" charset="0"/>
              </a:rPr>
              <a:t>COMO EVITAR O DESGASTE DA PARAMENTAÇÃO?</a:t>
            </a:r>
            <a:endParaRPr lang="pt-BR" sz="3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213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08539" y="1484784"/>
            <a:ext cx="10035322" cy="1402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rgbClr val="C00000"/>
              </a:solidFill>
            </a:endParaRPr>
          </a:p>
          <a:p>
            <a:pPr>
              <a:lnSpc>
                <a:spcPts val="4200"/>
              </a:lnSpc>
            </a:pPr>
            <a:r>
              <a:rPr lang="pt-BR" sz="3200" b="1" i="1" dirty="0">
                <a:latin typeface="Century Gothic" panose="020B0502020202020204" pitchFamily="34" charset="0"/>
              </a:rPr>
              <a:t>Foi zero</a:t>
            </a:r>
            <a:r>
              <a:rPr lang="pt-BR" sz="3200" i="1" dirty="0">
                <a:latin typeface="Century Gothic" panose="020B0502020202020204" pitchFamily="34" charset="0"/>
              </a:rPr>
              <a:t>,</a:t>
            </a:r>
          </a:p>
          <a:p>
            <a:pPr>
              <a:lnSpc>
                <a:spcPts val="4200"/>
              </a:lnSpc>
            </a:pPr>
            <a:r>
              <a:rPr lang="pt-BR" sz="3200" b="1" i="1" dirty="0">
                <a:latin typeface="Century Gothic" panose="020B0502020202020204" pitchFamily="34" charset="0"/>
              </a:rPr>
              <a:t>em nenhum momento nós fomos visitados</a:t>
            </a:r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D40170F-0406-48F1-BE6A-AD1D6567806D}"/>
              </a:ext>
            </a:extLst>
          </p:cNvPr>
          <p:cNvSpPr txBox="1"/>
          <p:nvPr/>
        </p:nvSpPr>
        <p:spPr>
          <a:xfrm>
            <a:off x="4051739" y="3330781"/>
            <a:ext cx="729212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2600" dirty="0"/>
              <a:t>Enfermeira de Emergências, redes Pública e Privada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1196877-5337-4D76-BA76-A812B285E5DE}"/>
              </a:ext>
            </a:extLst>
          </p:cNvPr>
          <p:cNvSpPr txBox="1"/>
          <p:nvPr/>
        </p:nvSpPr>
        <p:spPr>
          <a:xfrm>
            <a:off x="1844567" y="425669"/>
            <a:ext cx="8387254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400" dirty="0">
                <a:latin typeface="Century Gothic" panose="020B0502020202020204" pitchFamily="34" charset="0"/>
              </a:rPr>
              <a:t>O NECESSÁRIO APOIO PSICOLÓGICO</a:t>
            </a:r>
          </a:p>
        </p:txBody>
      </p:sp>
    </p:spTree>
    <p:extLst>
      <p:ext uri="{BB962C8B-B14F-4D97-AF65-F5344CB8AC3E}">
        <p14:creationId xmlns:p14="http://schemas.microsoft.com/office/powerpoint/2010/main" val="3671092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6A3EB5D4-9307-4114-A163-4BF7280F493C}"/>
              </a:ext>
            </a:extLst>
          </p:cNvPr>
          <p:cNvSpPr txBox="1"/>
          <p:nvPr/>
        </p:nvSpPr>
        <p:spPr>
          <a:xfrm>
            <a:off x="346842" y="371068"/>
            <a:ext cx="11272344" cy="1311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400" dirty="0">
                <a:latin typeface="Century Gothic" panose="020B0502020202020204" pitchFamily="34" charset="0"/>
              </a:rPr>
              <a:t>O COLETIVO DE TRABALHO COMO PROTEÇÃO À SAÚDE MENTAL</a:t>
            </a:r>
            <a:endParaRPr lang="pt-BR" sz="3400" dirty="0">
              <a:latin typeface="Century Gothic" panose="020B0502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55373" y="1928468"/>
            <a:ext cx="106812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i="1" dirty="0"/>
              <a:t>“</a:t>
            </a:r>
            <a:r>
              <a:rPr lang="pt-BR" sz="3600" i="1" dirty="0"/>
              <a:t>Então galera, ah toda semana, uma vez na semana você tem meia hora com um grupo de apoio aí embaixo, depois do plantão</a:t>
            </a:r>
            <a:r>
              <a:rPr lang="pt-BR" sz="3200" i="1" dirty="0"/>
              <a:t>”.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55373" y="4118789"/>
            <a:ext cx="1058848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“</a:t>
            </a:r>
            <a:r>
              <a:rPr lang="pt-BR" sz="3600" i="1" dirty="0"/>
              <a:t>Porque vimos muita morte, algo que não estávamos acostumados e que era difícil. (...) Deveria ter </a:t>
            </a:r>
            <a:r>
              <a:rPr lang="pt-BR" sz="3600" b="1" i="1" dirty="0"/>
              <a:t>grupos com pessoas do mesmo plantão</a:t>
            </a:r>
            <a:r>
              <a:rPr lang="pt-BR" sz="3200" i="1" dirty="0"/>
              <a:t>”</a:t>
            </a:r>
            <a:r>
              <a:rPr lang="pt-BR" sz="3200" dirty="0"/>
              <a:t>. </a:t>
            </a:r>
          </a:p>
          <a:p>
            <a:endParaRPr lang="pt-BR" sz="3200" dirty="0"/>
          </a:p>
          <a:p>
            <a:pPr algn="r"/>
            <a:r>
              <a:rPr lang="pt-BR" sz="2800" dirty="0"/>
              <a:t>Técnica de Enfermagem, UTI de Hospital Público</a:t>
            </a:r>
            <a:r>
              <a:rPr lang="pt-BR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6706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oposta autoriza uso de leito vago de UTI privada por pacientes do SUS -  Notícias - Portal da Câmara dos Deputados">
            <a:extLst>
              <a:ext uri="{FF2B5EF4-FFF2-40B4-BE49-F238E27FC236}">
                <a16:creationId xmlns:a16="http://schemas.microsoft.com/office/drawing/2014/main" id="{0EEA13F6-A6A8-4EB8-A2AA-7488F08AE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7104" r="26149" b="4"/>
          <a:stretch/>
        </p:blipFill>
        <p:spPr bwMode="auto">
          <a:xfrm>
            <a:off x="1320565" y="3023185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C0C7C5B-468D-4462-B3CB-B0F64721BE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05" r="32793" b="-3"/>
          <a:stretch/>
        </p:blipFill>
        <p:spPr>
          <a:xfrm>
            <a:off x="9070006" y="2710961"/>
            <a:ext cx="2849586" cy="284958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5" name="Picture 2" descr="Mundo Vivo: Sofrimento Mental e Crescimento">
            <a:extLst>
              <a:ext uri="{FF2B5EF4-FFF2-40B4-BE49-F238E27FC236}">
                <a16:creationId xmlns:a16="http://schemas.microsoft.com/office/drawing/2014/main" id="{067B48FA-9AA6-4E21-A87B-794A244F5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6" r="3" b="14116"/>
          <a:stretch/>
        </p:blipFill>
        <p:spPr bwMode="auto">
          <a:xfrm>
            <a:off x="4152304" y="1671145"/>
            <a:ext cx="5221022" cy="5221022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B5A266C-5697-4E95-AC85-B90EA93E3F5A}"/>
              </a:ext>
            </a:extLst>
          </p:cNvPr>
          <p:cNvSpPr txBox="1"/>
          <p:nvPr/>
        </p:nvSpPr>
        <p:spPr>
          <a:xfrm>
            <a:off x="3164818" y="1097614"/>
            <a:ext cx="23633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SAÚDE MENTAL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0008883-1D0F-4E47-B15E-C81608CD28F6}"/>
              </a:ext>
            </a:extLst>
          </p:cNvPr>
          <p:cNvSpPr txBox="1"/>
          <p:nvPr/>
        </p:nvSpPr>
        <p:spPr>
          <a:xfrm>
            <a:off x="7845496" y="1182391"/>
            <a:ext cx="3070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TRABALHADORES DA SAÚDE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C92E29-8CA1-4657-B4BB-37D61DFFB26C}"/>
              </a:ext>
            </a:extLst>
          </p:cNvPr>
          <p:cNvSpPr txBox="1"/>
          <p:nvPr/>
        </p:nvSpPr>
        <p:spPr>
          <a:xfrm>
            <a:off x="530772" y="199985"/>
            <a:ext cx="11130455" cy="6771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800" dirty="0"/>
              <a:t>O CONTEXTO DA COVID-19 NAS UNIDADES DE SAÚDE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6A36DE5-1512-4F13-BE29-88D059C5222F}"/>
              </a:ext>
            </a:extLst>
          </p:cNvPr>
          <p:cNvSpPr txBox="1"/>
          <p:nvPr/>
        </p:nvSpPr>
        <p:spPr>
          <a:xfrm>
            <a:off x="1940308" y="2275843"/>
            <a:ext cx="2363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INICIATIVAS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BD2E907-95CC-4C3C-97F4-464851EBA2A5}"/>
              </a:ext>
            </a:extLst>
          </p:cNvPr>
          <p:cNvSpPr txBox="1"/>
          <p:nvPr/>
        </p:nvSpPr>
        <p:spPr>
          <a:xfrm>
            <a:off x="8664632" y="2905780"/>
            <a:ext cx="1417388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LIMITES</a:t>
            </a:r>
          </a:p>
        </p:txBody>
      </p:sp>
    </p:spTree>
    <p:extLst>
      <p:ext uri="{BB962C8B-B14F-4D97-AF65-F5344CB8AC3E}">
        <p14:creationId xmlns:p14="http://schemas.microsoft.com/office/powerpoint/2010/main" val="257324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08383" y="2420889"/>
            <a:ext cx="1014865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i="1" dirty="0"/>
              <a:t>essa questão de ouvir as equipes já seria um ponto altíssimo</a:t>
            </a:r>
          </a:p>
          <a:p>
            <a:endParaRPr lang="pt-BR" sz="3600" b="1" i="1" dirty="0"/>
          </a:p>
          <a:p>
            <a:r>
              <a:rPr lang="pt-BR" sz="3600" b="1" i="1" dirty="0"/>
              <a:t>a gente se sentiu pedra de xadrez</a:t>
            </a:r>
            <a:r>
              <a:rPr lang="pt-BR" sz="3600" i="1" dirty="0"/>
              <a:t>.</a:t>
            </a:r>
          </a:p>
          <a:p>
            <a:endParaRPr lang="pt-BR" sz="3200" i="1" dirty="0"/>
          </a:p>
          <a:p>
            <a:pPr algn="r"/>
            <a:r>
              <a:rPr lang="pt-BR" sz="2800" dirty="0"/>
              <a:t>Enfermeira de Emergência de Hospital Público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2BBD31B-1D5D-4D86-B109-E426F4876C82}"/>
              </a:ext>
            </a:extLst>
          </p:cNvPr>
          <p:cNvSpPr txBox="1"/>
          <p:nvPr/>
        </p:nvSpPr>
        <p:spPr>
          <a:xfrm>
            <a:off x="1998431" y="445325"/>
            <a:ext cx="7774919" cy="13054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200" dirty="0">
                <a:latin typeface="Century Gothic" panose="020B0502020202020204" pitchFamily="34" charset="0"/>
              </a:rPr>
              <a:t>O RECONHECIMENTO FAZ BEM À SAÚDE DOS TRABALHADORES</a:t>
            </a:r>
            <a:endParaRPr lang="pt-BR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665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CB0217D-CBB8-4E0D-B4D0-656209D0B755}"/>
              </a:ext>
            </a:extLst>
          </p:cNvPr>
          <p:cNvSpPr txBox="1"/>
          <p:nvPr/>
        </p:nvSpPr>
        <p:spPr>
          <a:xfrm>
            <a:off x="1463040" y="2344681"/>
            <a:ext cx="981924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TREINAMENTO RELATIVO AOS EPIs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latin typeface="Century Gothic" panose="020B0502020202020204" pitchFamily="34" charset="0"/>
              </a:rPr>
              <a:t>– NÃO NEGLIGENCIAR NENHUM SETOR OU PLANTÃO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latin typeface="Century Gothic" panose="020B0502020202020204" pitchFamily="34" charset="0"/>
              </a:rPr>
              <a:t>– CONSIDERAR A DEMANDA DOS PLANTÕES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latin typeface="Century Gothic" panose="020B0502020202020204" pitchFamily="34" charset="0"/>
              </a:rPr>
              <a:t>– INCLUIR OS NOVOS CONTRATADOS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7B35442-A416-466A-8813-B6323EC2E39A}"/>
              </a:ext>
            </a:extLst>
          </p:cNvPr>
          <p:cNvSpPr txBox="1"/>
          <p:nvPr/>
        </p:nvSpPr>
        <p:spPr>
          <a:xfrm>
            <a:off x="454856" y="475028"/>
            <a:ext cx="11282288" cy="1138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Century Gothic" panose="020B0502020202020204" pitchFamily="34" charset="0"/>
              </a:rPr>
              <a:t>MEDIDAS QUE PODEM REDUZIR O SOFRIMENTO MENTAL</a:t>
            </a:r>
            <a:endParaRPr lang="pt-BR" sz="3400" dirty="0">
              <a:latin typeface="Century Gothic" panose="020B0502020202020204" pitchFamily="34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Zoom de Slide 2">
                <a:extLst>
                  <a:ext uri="{FF2B5EF4-FFF2-40B4-BE49-F238E27FC236}">
                    <a16:creationId xmlns:a16="http://schemas.microsoft.com/office/drawing/2014/main" id="{03C95DF8-8430-4101-9D54-066E68393E6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3889847" y="4014295"/>
              <a:ext cx="3048000" cy="1714500"/>
            </p:xfrm>
            <a:graphic>
              <a:graphicData uri="http://schemas.microsoft.com/office/powerpoint/2016/slidezoom">
                <pslz:sldZm>
                  <pslz:sldZmObj sldId="350" cId="2500351098">
                    <pslz:zmPr id="{15202A80-89FC-42F8-8FB8-FE064B182FDA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Zoom de Slide 2">
                <a:extLst>
                  <a:ext uri="{FF2B5EF4-FFF2-40B4-BE49-F238E27FC236}">
                    <a16:creationId xmlns:a16="http://schemas.microsoft.com/office/drawing/2014/main" id="{03C95DF8-8430-4101-9D54-066E68393E6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889847" y="4014295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1911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6899E55-D38E-408A-B7C1-FA35EB994D3B}"/>
              </a:ext>
            </a:extLst>
          </p:cNvPr>
          <p:cNvSpPr txBox="1"/>
          <p:nvPr/>
        </p:nvSpPr>
        <p:spPr>
          <a:xfrm>
            <a:off x="689318" y="1377318"/>
            <a:ext cx="11352628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AÇÕES PARA MELHORAR A ASSISTÊNCIA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latin typeface="Century Gothic" panose="020B0502020202020204" pitchFamily="34" charset="0"/>
              </a:rPr>
              <a:t>– MAIOR COMUNICAÇÃO COM AS EQUIPES DOS PLANTÕES NOTURNOS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latin typeface="Century Gothic" panose="020B0502020202020204" pitchFamily="34" charset="0"/>
              </a:rPr>
              <a:t>– FLUXOS DE TRABALHO PENSADOS COLETIVAMENTE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latin typeface="Century Gothic" panose="020B0502020202020204" pitchFamily="34" charset="0"/>
              </a:rPr>
              <a:t>– REDUZIR A BUROCRACIA PARA SE DEDICAR MAIS TEMPO AO PACIENTE (EM ESPECIAL NA REDE PRIVADA)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71A84E7-F57D-4E60-9E68-D5FD4FF9B906}"/>
              </a:ext>
            </a:extLst>
          </p:cNvPr>
          <p:cNvSpPr txBox="1"/>
          <p:nvPr/>
        </p:nvSpPr>
        <p:spPr>
          <a:xfrm>
            <a:off x="454856" y="238545"/>
            <a:ext cx="11282288" cy="1138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Century Gothic" panose="020B0502020202020204" pitchFamily="34" charset="0"/>
              </a:rPr>
              <a:t>MEDIDAS QUE PODEM REDUZIR O SOFRIMENTO MENTAL</a:t>
            </a:r>
            <a:endParaRPr lang="pt-BR" sz="3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616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E5BB8CF-419B-4ACE-9012-7BBF1A25DE48}"/>
              </a:ext>
            </a:extLst>
          </p:cNvPr>
          <p:cNvSpPr txBox="1"/>
          <p:nvPr/>
        </p:nvSpPr>
        <p:spPr>
          <a:xfrm>
            <a:off x="331076" y="1901855"/>
            <a:ext cx="11710865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ACÕES PARA FAVORECER A MELHOR ASSISTÊNCIA AOS PACIENTES E SUAS FAMÍLIAS</a:t>
            </a:r>
          </a:p>
          <a:p>
            <a:pPr>
              <a:spcBef>
                <a:spcPts val="3000"/>
              </a:spcBef>
            </a:pPr>
            <a:r>
              <a:rPr lang="en-US" sz="3200" dirty="0">
                <a:latin typeface="Century Gothic" panose="020B0502020202020204" pitchFamily="34" charset="0"/>
              </a:rPr>
              <a:t>– </a:t>
            </a:r>
            <a:r>
              <a:rPr lang="en-US" sz="3200" dirty="0" err="1">
                <a:latin typeface="Century Gothic" panose="020B0502020202020204" pitchFamily="34" charset="0"/>
              </a:rPr>
              <a:t>Apoio</a:t>
            </a:r>
            <a:r>
              <a:rPr lang="en-US" sz="3200" dirty="0">
                <a:latin typeface="Century Gothic" panose="020B0502020202020204" pitchFamily="34" charset="0"/>
              </a:rPr>
              <a:t> de </a:t>
            </a:r>
            <a:r>
              <a:rPr lang="en-US" sz="3200" dirty="0" err="1">
                <a:latin typeface="Century Gothic" panose="020B0502020202020204" pitchFamily="34" charset="0"/>
              </a:rPr>
              <a:t>assistentes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sociais</a:t>
            </a:r>
            <a:r>
              <a:rPr lang="en-US" sz="3200" dirty="0">
                <a:latin typeface="Century Gothic" panose="020B0502020202020204" pitchFamily="34" charset="0"/>
              </a:rPr>
              <a:t> para a </a:t>
            </a:r>
            <a:r>
              <a:rPr lang="en-US" sz="3200" dirty="0" err="1">
                <a:latin typeface="Century Gothic" panose="020B0502020202020204" pitchFamily="34" charset="0"/>
              </a:rPr>
              <a:t>família</a:t>
            </a:r>
            <a:r>
              <a:rPr lang="en-US" sz="3200" dirty="0">
                <a:latin typeface="Century Gothic" panose="020B0502020202020204" pitchFamily="34" charset="0"/>
              </a:rPr>
              <a:t> do </a:t>
            </a:r>
            <a:r>
              <a:rPr lang="en-US" sz="3200" dirty="0" err="1">
                <a:latin typeface="Century Gothic" panose="020B0502020202020204" pitchFamily="34" charset="0"/>
              </a:rPr>
              <a:t>paciente</a:t>
            </a:r>
            <a:endParaRPr lang="en-US" sz="3200" dirty="0">
              <a:latin typeface="Century Gothic" panose="020B0502020202020204" pitchFamily="34" charset="0"/>
            </a:endParaRPr>
          </a:p>
          <a:p>
            <a:pPr>
              <a:spcBef>
                <a:spcPts val="3000"/>
              </a:spcBef>
            </a:pPr>
            <a:r>
              <a:rPr lang="en-US" sz="3200" dirty="0">
                <a:latin typeface="Century Gothic" panose="020B0502020202020204" pitchFamily="34" charset="0"/>
              </a:rPr>
              <a:t>– </a:t>
            </a:r>
            <a:r>
              <a:rPr lang="en-US" sz="3200" dirty="0" err="1">
                <a:latin typeface="Century Gothic" panose="020B0502020202020204" pitchFamily="34" charset="0"/>
              </a:rPr>
              <a:t>Comunicação</a:t>
            </a:r>
            <a:r>
              <a:rPr lang="en-US" sz="3200" dirty="0">
                <a:latin typeface="Century Gothic" panose="020B0502020202020204" pitchFamily="34" charset="0"/>
              </a:rPr>
              <a:t> do </a:t>
            </a:r>
            <a:r>
              <a:rPr lang="en-US" sz="3200" dirty="0" err="1">
                <a:latin typeface="Century Gothic" panose="020B0502020202020204" pitchFamily="34" charset="0"/>
              </a:rPr>
              <a:t>patiente</a:t>
            </a:r>
            <a:r>
              <a:rPr lang="en-US" sz="3200" dirty="0">
                <a:latin typeface="Century Gothic" panose="020B0502020202020204" pitchFamily="34" charset="0"/>
              </a:rPr>
              <a:t> com a </a:t>
            </a:r>
            <a:r>
              <a:rPr lang="en-US" sz="3200" dirty="0" err="1">
                <a:latin typeface="Century Gothic" panose="020B0502020202020204" pitchFamily="34" charset="0"/>
              </a:rPr>
              <a:t>família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CF6A835-2110-47B4-8D61-5AE90CCF3BC6}"/>
              </a:ext>
            </a:extLst>
          </p:cNvPr>
          <p:cNvSpPr txBox="1"/>
          <p:nvPr/>
        </p:nvSpPr>
        <p:spPr>
          <a:xfrm>
            <a:off x="454856" y="238545"/>
            <a:ext cx="11282288" cy="1138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Century Gothic" panose="020B0502020202020204" pitchFamily="34" charset="0"/>
              </a:rPr>
              <a:t>MEDIDAS QUE PODEM REDUZIR O SOFRIMENTO MENTAL</a:t>
            </a:r>
            <a:endParaRPr lang="pt-BR" sz="3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557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81158" y="285729"/>
            <a:ext cx="8143932" cy="1138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3400" dirty="0">
                <a:latin typeface="Century Gothic" panose="020B0502020202020204" pitchFamily="34" charset="0"/>
              </a:rPr>
              <a:t>AÇÕES VOLTADAS À SAÚDE E À RECUPERAÇÃO DOS TRABALHADORES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08383" y="1843950"/>
            <a:ext cx="1012466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dirty="0" err="1">
                <a:latin typeface="Century Gothic" panose="020B0502020202020204" pitchFamily="34" charset="0"/>
              </a:rPr>
              <a:t>Espaço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para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descanso</a:t>
            </a:r>
            <a:r>
              <a:rPr lang="en-US" sz="3200" dirty="0">
                <a:latin typeface="Century Gothic" panose="020B0502020202020204" pitchFamily="34" charset="0"/>
              </a:rPr>
              <a:t> e </a:t>
            </a:r>
            <a:r>
              <a:rPr lang="en-US" sz="3200" dirty="0" err="1">
                <a:latin typeface="Century Gothic" panose="020B0502020202020204" pitchFamily="34" charset="0"/>
              </a:rPr>
              <a:t>alimentação</a:t>
            </a: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dirty="0" err="1">
                <a:latin typeface="Century Gothic" panose="020B0502020202020204" pitchFamily="34" charset="0"/>
              </a:rPr>
              <a:t>Pausas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durante</a:t>
            </a:r>
            <a:r>
              <a:rPr lang="en-US" sz="3200" dirty="0">
                <a:latin typeface="Century Gothic" panose="020B0502020202020204" pitchFamily="34" charset="0"/>
              </a:rPr>
              <a:t> a </a:t>
            </a:r>
            <a:r>
              <a:rPr lang="en-US" sz="3200" dirty="0" err="1">
                <a:latin typeface="Century Gothic" panose="020B0502020202020204" pitchFamily="34" charset="0"/>
              </a:rPr>
              <a:t>jornada</a:t>
            </a: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dirty="0" err="1">
                <a:latin typeface="Century Gothic" panose="020B0502020202020204" pitchFamily="34" charset="0"/>
              </a:rPr>
              <a:t>Exames</a:t>
            </a:r>
            <a:r>
              <a:rPr lang="en-US" sz="3200" dirty="0">
                <a:latin typeface="Century Gothic" panose="020B0502020202020204" pitchFamily="34" charset="0"/>
              </a:rPr>
              <a:t> de Covid-19 </a:t>
            </a:r>
            <a:r>
              <a:rPr lang="en-US" sz="3200" dirty="0" err="1">
                <a:latin typeface="Century Gothic" panose="020B0502020202020204" pitchFamily="34" charset="0"/>
              </a:rPr>
              <a:t>regulares</a:t>
            </a:r>
            <a:endParaRPr lang="en-US" sz="3200" dirty="0">
              <a:latin typeface="Century Gothic" panose="020B0502020202020204" pitchFamily="34" charset="0"/>
            </a:endParaRP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dirty="0" err="1">
                <a:latin typeface="Century Gothic" panose="020B0502020202020204" pitchFamily="34" charset="0"/>
              </a:rPr>
              <a:t>Suporte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durante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os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afastamentos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dirty="0" err="1">
                <a:latin typeface="Century Gothic" panose="020B0502020202020204" pitchFamily="34" charset="0"/>
              </a:rPr>
              <a:t>Assistência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psicológica</a:t>
            </a:r>
            <a:r>
              <a:rPr lang="en-US" sz="3200" dirty="0">
                <a:latin typeface="Century Gothic" panose="020B0502020202020204" pitchFamily="34" charset="0"/>
              </a:rPr>
              <a:t> individual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3200" dirty="0" err="1">
                <a:latin typeface="Century Gothic" panose="020B0502020202020204" pitchFamily="34" charset="0"/>
              </a:rPr>
              <a:t>Apoio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psicológico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em</a:t>
            </a:r>
            <a:r>
              <a:rPr lang="en-US" sz="3200" dirty="0">
                <a:latin typeface="Century Gothic" panose="020B0502020202020204" pitchFamily="34" charset="0"/>
              </a:rPr>
              <a:t> </a:t>
            </a:r>
            <a:r>
              <a:rPr lang="en-US" sz="3200" dirty="0" err="1">
                <a:latin typeface="Century Gothic" panose="020B0502020202020204" pitchFamily="34" charset="0"/>
              </a:rPr>
              <a:t>grupos</a:t>
            </a:r>
            <a:r>
              <a:rPr lang="en-US" sz="3200" dirty="0">
                <a:latin typeface="Century Gothic" panose="020B0502020202020204" pitchFamily="34" charset="0"/>
              </a:rPr>
              <a:t> no hospital</a:t>
            </a:r>
          </a:p>
        </p:txBody>
      </p:sp>
    </p:spTree>
    <p:extLst>
      <p:ext uri="{BB962C8B-B14F-4D97-AF65-F5344CB8AC3E}">
        <p14:creationId xmlns:p14="http://schemas.microsoft.com/office/powerpoint/2010/main" val="3347846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3D14586-D340-4FC4-84D4-73943FB27AD7}"/>
              </a:ext>
            </a:extLst>
          </p:cNvPr>
          <p:cNvSpPr txBox="1"/>
          <p:nvPr/>
        </p:nvSpPr>
        <p:spPr>
          <a:xfrm>
            <a:off x="-846164" y="8974457"/>
            <a:ext cx="10644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 err="1">
                <a:latin typeface="Century Gothic" panose="020B0502020202020204" pitchFamily="34" charset="0"/>
              </a:rPr>
              <a:t>orque</a:t>
            </a:r>
            <a:r>
              <a:rPr lang="pt-BR" sz="2800" i="1" dirty="0">
                <a:latin typeface="Century Gothic" panose="020B0502020202020204" pitchFamily="34" charset="0"/>
              </a:rPr>
              <a:t> não foi só a Covid que matou os pacientes, </a:t>
            </a:r>
            <a:r>
              <a:rPr lang="pt-BR" sz="2800" b="1" i="1" dirty="0">
                <a:latin typeface="Century Gothic" panose="020B0502020202020204" pitchFamily="34" charset="0"/>
              </a:rPr>
              <a:t>foi a falta de atendimento adequado</a:t>
            </a:r>
            <a:r>
              <a:rPr lang="pt-BR" sz="2800" i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4A6B0FA-65DB-44B9-9A50-3C982CB90B84}"/>
              </a:ext>
            </a:extLst>
          </p:cNvPr>
          <p:cNvSpPr txBox="1"/>
          <p:nvPr/>
        </p:nvSpPr>
        <p:spPr>
          <a:xfrm>
            <a:off x="5462177" y="6365557"/>
            <a:ext cx="609834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2600" dirty="0"/>
              <a:t>Enfermeira, UTI Hospital Público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715AF31-B07C-43DF-B7CC-71F650750430}"/>
              </a:ext>
            </a:extLst>
          </p:cNvPr>
          <p:cNvSpPr txBox="1"/>
          <p:nvPr/>
        </p:nvSpPr>
        <p:spPr>
          <a:xfrm>
            <a:off x="311349" y="1020319"/>
            <a:ext cx="110150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latin typeface="Century Gothic" panose="020B0502020202020204" pitchFamily="34" charset="0"/>
              </a:rPr>
              <a:t>a gente tinha que ficar praticamente assistindo o paciente ali indo a óbito sem ter muito o que fazer</a:t>
            </a:r>
            <a:r>
              <a:rPr lang="pt-BR" sz="2800" i="1" dirty="0">
                <a:latin typeface="Century Gothic" panose="020B0502020202020204" pitchFamily="34" charset="0"/>
              </a:rPr>
              <a:t>, ver o paciente pedindo socorro sem ter muito o que fazer.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CC34750-9581-414A-BA08-0EE75DC75511}"/>
              </a:ext>
            </a:extLst>
          </p:cNvPr>
          <p:cNvSpPr txBox="1"/>
          <p:nvPr/>
        </p:nvSpPr>
        <p:spPr>
          <a:xfrm>
            <a:off x="311350" y="5144587"/>
            <a:ext cx="11015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latin typeface="Century Gothic" panose="020B0502020202020204" pitchFamily="34" charset="0"/>
              </a:rPr>
              <a:t>Porque não foi só a Covid que matou os pacientes, foi a falta de atendimento adequado</a:t>
            </a:r>
            <a:r>
              <a:rPr lang="pt-BR" sz="2800" i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A796304-F7B2-4FC1-95DC-01C897DEAE8A}"/>
              </a:ext>
            </a:extLst>
          </p:cNvPr>
          <p:cNvSpPr txBox="1"/>
          <p:nvPr/>
        </p:nvSpPr>
        <p:spPr>
          <a:xfrm>
            <a:off x="454856" y="2801823"/>
            <a:ext cx="110150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i="1" dirty="0">
                <a:latin typeface="Century Gothic" panose="020B0502020202020204" pitchFamily="34" charset="0"/>
              </a:rPr>
              <a:t>o psicológico também do profissional de saúde...  É, no primeiro dia lá eu dormi chorando quando cheguei em casa, porque o descaso assim, que encontrava com os pacientes era muito grande </a:t>
            </a:r>
            <a:r>
              <a:rPr lang="pt-BR" sz="2800" b="1" i="1" dirty="0">
                <a:latin typeface="Century Gothic" panose="020B0502020202020204" pitchFamily="34" charset="0"/>
              </a:rPr>
              <a:t>por falta de investimento público</a:t>
            </a:r>
            <a:r>
              <a:rPr lang="pt-BR" sz="2800" i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3F4C338-176B-4D6D-99BC-15451AC6184F}"/>
              </a:ext>
            </a:extLst>
          </p:cNvPr>
          <p:cNvSpPr txBox="1"/>
          <p:nvPr/>
        </p:nvSpPr>
        <p:spPr>
          <a:xfrm>
            <a:off x="454856" y="304624"/>
            <a:ext cx="11282288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Century Gothic" panose="020B0502020202020204" pitchFamily="34" charset="0"/>
              </a:rPr>
              <a:t>NO NÍVEL MACRO, O SUS REAL</a:t>
            </a:r>
            <a:endParaRPr lang="pt-BR" sz="3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98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9681" t="21281" r="28334" b="9813"/>
          <a:stretch>
            <a:fillRect/>
          </a:stretch>
        </p:blipFill>
        <p:spPr bwMode="auto">
          <a:xfrm>
            <a:off x="145805" y="168176"/>
            <a:ext cx="5855687" cy="35291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6096000" y="1043707"/>
            <a:ext cx="60447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/>
              <a:t>COORDENAÇÃO:</a:t>
            </a:r>
          </a:p>
          <a:p>
            <a:r>
              <a:rPr lang="pt-BR" sz="2800" b="1" dirty="0"/>
              <a:t>Simone Oliveira</a:t>
            </a:r>
          </a:p>
          <a:p>
            <a:r>
              <a:rPr lang="pt-BR" sz="2400" dirty="0"/>
              <a:t>Escola Nacional de Saúde Pública</a:t>
            </a:r>
          </a:p>
          <a:p>
            <a:endParaRPr lang="pt-BR" sz="2400" dirty="0"/>
          </a:p>
          <a:p>
            <a:r>
              <a:rPr lang="pt-BR" sz="2600" dirty="0"/>
              <a:t>COLABORAÇÃO:</a:t>
            </a:r>
          </a:p>
          <a:p>
            <a:r>
              <a:rPr lang="pt-BR" sz="2400" dirty="0"/>
              <a:t>Instituto Oswaldo Cruz</a:t>
            </a:r>
          </a:p>
          <a:p>
            <a:r>
              <a:rPr lang="pt-BR" sz="2400" dirty="0"/>
              <a:t>Coordenação de Saúde do Trabalhador, Fiocruz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9EEE2E8-CEDD-40B1-8B90-A4B67A6ADD5A}"/>
              </a:ext>
            </a:extLst>
          </p:cNvPr>
          <p:cNvSpPr txBox="1"/>
          <p:nvPr/>
        </p:nvSpPr>
        <p:spPr>
          <a:xfrm>
            <a:off x="472022" y="4634250"/>
            <a:ext cx="11058939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ea typeface="+mn-lt"/>
                <a:cs typeface="Arial"/>
              </a:rPr>
              <a:t>Analisar a </a:t>
            </a:r>
            <a:r>
              <a:rPr lang="pt-BR" sz="3200" b="1" dirty="0">
                <a:ea typeface="+mn-lt"/>
                <a:cs typeface="Arial"/>
              </a:rPr>
              <a:t>saúde mental</a:t>
            </a:r>
            <a:r>
              <a:rPr lang="pt-BR" sz="3200" dirty="0">
                <a:ea typeface="+mn-lt"/>
                <a:cs typeface="Arial"/>
              </a:rPr>
              <a:t> e a percepção de risco de adoecimento por Covid-19 dos trabalhadores da saúde.</a:t>
            </a:r>
          </a:p>
          <a:p>
            <a:pPr>
              <a:spcBef>
                <a:spcPts val="1200"/>
              </a:spcBef>
            </a:pPr>
            <a:r>
              <a:rPr lang="pt-BR" sz="3200" dirty="0">
                <a:ea typeface="+mn-lt"/>
                <a:cs typeface="Arial"/>
              </a:rPr>
              <a:t>Gerar ações de </a:t>
            </a:r>
            <a:r>
              <a:rPr lang="pt-BR" sz="3200" b="1" dirty="0">
                <a:ea typeface="+mn-lt"/>
                <a:cs typeface="Arial"/>
              </a:rPr>
              <a:t>promoção da saúde e apoio aos trabalhadores</a:t>
            </a:r>
            <a:r>
              <a:rPr lang="pt-BR" sz="3200" dirty="0">
                <a:ea typeface="+mn-lt"/>
                <a:cs typeface="Arial"/>
              </a:rPr>
              <a:t>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ocruz Imagens">
            <a:extLst>
              <a:ext uri="{FF2B5EF4-FFF2-40B4-BE49-F238E27FC236}">
                <a16:creationId xmlns:a16="http://schemas.microsoft.com/office/drawing/2014/main" id="{9679828C-50F0-46B3-A452-A5E55190B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55" y="26507"/>
            <a:ext cx="5640041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vid-19: Centro Hospitalar da Fiocruz entra em funcionamento">
            <a:extLst>
              <a:ext uri="{FF2B5EF4-FFF2-40B4-BE49-F238E27FC236}">
                <a16:creationId xmlns:a16="http://schemas.microsoft.com/office/drawing/2014/main" id="{CE4C653C-DBBC-4526-837E-C887C457F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3" y="26512"/>
            <a:ext cx="6532180" cy="367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yamaha-juntos-amazonas-fiocruz-01">
            <a:extLst>
              <a:ext uri="{FF2B5EF4-FFF2-40B4-BE49-F238E27FC236}">
                <a16:creationId xmlns:a16="http://schemas.microsoft.com/office/drawing/2014/main" id="{D8791063-3C75-45A0-8499-667845C97B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49"/>
          <a:stretch/>
        </p:blipFill>
        <p:spPr bwMode="auto">
          <a:xfrm>
            <a:off x="4825917" y="3703158"/>
            <a:ext cx="3151436" cy="35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99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18D2128-596B-4FE5-90EE-84854EEBB2F9}"/>
              </a:ext>
            </a:extLst>
          </p:cNvPr>
          <p:cNvSpPr txBox="1"/>
          <p:nvPr/>
        </p:nvSpPr>
        <p:spPr>
          <a:xfrm>
            <a:off x="454856" y="254311"/>
            <a:ext cx="11282288" cy="1138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latin typeface="Century Gothic" panose="020B0502020202020204" pitchFamily="34" charset="0"/>
              </a:rPr>
              <a:t>PECULIARIDADES DO TRABALHO NO CENTRO HOSPITALAR COVID-19</a:t>
            </a:r>
            <a:endParaRPr lang="pt-BR" sz="3400" dirty="0">
              <a:latin typeface="Century Gothic" panose="020B0502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94F5399-7617-48D9-B728-76671A714785}"/>
              </a:ext>
            </a:extLst>
          </p:cNvPr>
          <p:cNvSpPr txBox="1"/>
          <p:nvPr/>
        </p:nvSpPr>
        <p:spPr>
          <a:xfrm>
            <a:off x="454856" y="1433043"/>
            <a:ext cx="1066931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dirty="0">
                <a:latin typeface="Century Gothic" panose="020B0502020202020204" pitchFamily="34" charset="0"/>
              </a:rPr>
              <a:t>Destinado a pacientes graves com diagnóstico de Covid-19</a:t>
            </a:r>
          </a:p>
          <a:p>
            <a:endParaRPr lang="pt-BR" sz="3000" dirty="0">
              <a:latin typeface="Century Gothic" panose="020B0502020202020204" pitchFamily="34" charset="0"/>
            </a:endParaRPr>
          </a:p>
          <a:p>
            <a:r>
              <a:rPr lang="pt-BR" sz="3000" dirty="0">
                <a:latin typeface="Century Gothic" panose="020B0502020202020204" pitchFamily="34" charset="0"/>
              </a:rPr>
              <a:t>Construída em menos de dois meses no campus da Fiocruz/RJ</a:t>
            </a:r>
          </a:p>
          <a:p>
            <a:endParaRPr lang="pt-BR" sz="3000" dirty="0">
              <a:latin typeface="Century Gothic" panose="020B0502020202020204" pitchFamily="34" charset="0"/>
            </a:endParaRPr>
          </a:p>
          <a:p>
            <a:r>
              <a:rPr lang="pt-BR" sz="3000" dirty="0">
                <a:latin typeface="Century Gothic" panose="020B0502020202020204" pitchFamily="34" charset="0"/>
              </a:rPr>
              <a:t>195 leitos; área de 11.720 metros quadrados</a:t>
            </a:r>
          </a:p>
          <a:p>
            <a:endParaRPr lang="pt-BR" sz="3000" dirty="0">
              <a:latin typeface="Century Gothic" panose="020B0502020202020204" pitchFamily="34" charset="0"/>
            </a:endParaRPr>
          </a:p>
          <a:p>
            <a:r>
              <a:rPr lang="pt-BR" sz="3000" dirty="0">
                <a:latin typeface="Century Gothic" panose="020B0502020202020204" pitchFamily="34" charset="0"/>
              </a:rPr>
              <a:t>Força de trabalho de mais de 1.000 profissionais</a:t>
            </a:r>
          </a:p>
          <a:p>
            <a:endParaRPr lang="pt-BR" sz="3000" dirty="0">
              <a:latin typeface="Century Gothic" panose="020B0502020202020204" pitchFamily="34" charset="0"/>
            </a:endParaRPr>
          </a:p>
          <a:p>
            <a:r>
              <a:rPr lang="pt-BR" sz="3000" dirty="0">
                <a:latin typeface="Century Gothic" panose="020B0502020202020204" pitchFamily="34" charset="0"/>
              </a:rPr>
              <a:t>Inaugurado em 19/05/2020</a:t>
            </a:r>
          </a:p>
        </p:txBody>
      </p:sp>
    </p:spTree>
    <p:extLst>
      <p:ext uri="{BB962C8B-B14F-4D97-AF65-F5344CB8AC3E}">
        <p14:creationId xmlns:p14="http://schemas.microsoft.com/office/powerpoint/2010/main" val="821031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3D755C1-364E-4CB9-9C79-47EBA4B3CF26}"/>
              </a:ext>
            </a:extLst>
          </p:cNvPr>
          <p:cNvSpPr txBox="1"/>
          <p:nvPr/>
        </p:nvSpPr>
        <p:spPr>
          <a:xfrm>
            <a:off x="168165" y="68449"/>
            <a:ext cx="1163495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hangingPunct="0">
              <a:buNone/>
            </a:pPr>
            <a:r>
              <a:rPr lang="pt-BR" sz="3200" b="1" dirty="0"/>
              <a:t>QUESTIONÁRIO</a:t>
            </a:r>
            <a:r>
              <a:rPr lang="pt-BR" sz="3200" dirty="0"/>
              <a:t> – contexto de trabalho, impacto da Covid-19 à saúde dos trabalhadores, relações com familiares, sintomas de depressão, ansiedade e estresse</a:t>
            </a:r>
          </a:p>
          <a:p>
            <a:endParaRPr lang="pt-BR" sz="3200" dirty="0"/>
          </a:p>
          <a:p>
            <a:r>
              <a:rPr lang="pt-BR" sz="3200" b="1" dirty="0"/>
              <a:t>ENCONTROS SOBRE O TRABALHO </a:t>
            </a:r>
            <a:r>
              <a:rPr lang="pt-BR" sz="3200" dirty="0"/>
              <a:t>– adota </a:t>
            </a:r>
            <a:r>
              <a:rPr lang="en-US" sz="3200" dirty="0" err="1"/>
              <a:t>atitude</a:t>
            </a:r>
            <a:r>
              <a:rPr lang="en-US" sz="3200" dirty="0"/>
              <a:t> </a:t>
            </a:r>
            <a:r>
              <a:rPr lang="en-US" sz="3200" dirty="0" err="1"/>
              <a:t>epistemológica</a:t>
            </a:r>
            <a:r>
              <a:rPr lang="en-US" sz="3200" dirty="0"/>
              <a:t> que </a:t>
            </a:r>
            <a:r>
              <a:rPr lang="en-US" sz="3200" dirty="0" err="1"/>
              <a:t>põe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debate </a:t>
            </a:r>
            <a:r>
              <a:rPr lang="en-US" sz="3200" dirty="0" err="1"/>
              <a:t>os</a:t>
            </a:r>
            <a:r>
              <a:rPr lang="en-US" sz="3200" dirty="0"/>
              <a:t> </a:t>
            </a:r>
            <a:r>
              <a:rPr lang="en-US" sz="3200" dirty="0" err="1"/>
              <a:t>conhecimentos</a:t>
            </a:r>
            <a:r>
              <a:rPr lang="en-US" sz="3200" dirty="0"/>
              <a:t> </a:t>
            </a:r>
            <a:r>
              <a:rPr lang="en-US" sz="3200" dirty="0" err="1"/>
              <a:t>disciplinares</a:t>
            </a:r>
            <a:r>
              <a:rPr lang="en-US" sz="3200" dirty="0"/>
              <a:t> e a </a:t>
            </a:r>
            <a:r>
              <a:rPr lang="en-US" sz="3200" dirty="0" err="1"/>
              <a:t>experiência</a:t>
            </a:r>
            <a:r>
              <a:rPr lang="en-US" sz="3200" dirty="0"/>
              <a:t> dos </a:t>
            </a:r>
            <a:r>
              <a:rPr lang="en-US" sz="3200" dirty="0" err="1"/>
              <a:t>trabalhadores</a:t>
            </a:r>
            <a:r>
              <a:rPr lang="en-US" sz="3200" dirty="0"/>
              <a:t> para a </a:t>
            </a:r>
            <a:r>
              <a:rPr lang="en-US" sz="3200" dirty="0" err="1"/>
              <a:t>produção</a:t>
            </a:r>
            <a:r>
              <a:rPr lang="en-US" sz="3200" dirty="0"/>
              <a:t> de </a:t>
            </a:r>
            <a:r>
              <a:rPr lang="en-US" sz="3200" dirty="0" err="1"/>
              <a:t>novos</a:t>
            </a:r>
            <a:r>
              <a:rPr lang="en-US" sz="3200" dirty="0"/>
              <a:t> </a:t>
            </a:r>
            <a:r>
              <a:rPr lang="en-US" sz="3200" dirty="0" err="1"/>
              <a:t>saberes</a:t>
            </a:r>
            <a:r>
              <a:rPr lang="en-US" sz="3200" dirty="0"/>
              <a:t> </a:t>
            </a:r>
            <a:r>
              <a:rPr lang="en-US" sz="3200" dirty="0" err="1"/>
              <a:t>sobre</a:t>
            </a:r>
            <a:r>
              <a:rPr lang="en-US" sz="3200" dirty="0"/>
              <a:t> a </a:t>
            </a:r>
            <a:r>
              <a:rPr lang="en-US" sz="3200" dirty="0" err="1"/>
              <a:t>saúde</a:t>
            </a:r>
            <a:r>
              <a:rPr lang="en-US" sz="3200" dirty="0"/>
              <a:t> e </a:t>
            </a:r>
            <a:r>
              <a:rPr lang="en-US" sz="3200" dirty="0" err="1"/>
              <a:t>suas</a:t>
            </a:r>
            <a:r>
              <a:rPr lang="en-US" sz="3200" dirty="0"/>
              <a:t> </a:t>
            </a:r>
            <a:r>
              <a:rPr lang="en-US" sz="3200" dirty="0" err="1"/>
              <a:t>relações</a:t>
            </a:r>
            <a:r>
              <a:rPr lang="en-US" sz="3200" dirty="0"/>
              <a:t> com o </a:t>
            </a:r>
            <a:r>
              <a:rPr lang="en-US" sz="3200" dirty="0" err="1"/>
              <a:t>trabalho</a:t>
            </a:r>
            <a:endParaRPr lang="pt-BR" sz="3200" dirty="0"/>
          </a:p>
          <a:p>
            <a:endParaRPr lang="pt-BR" sz="3200" dirty="0"/>
          </a:p>
          <a:p>
            <a:r>
              <a:rPr lang="pt-BR" sz="3200" b="1" dirty="0"/>
              <a:t>CAPACITAÇÃO DE GESTORES </a:t>
            </a:r>
            <a:r>
              <a:rPr lang="pt-BR" sz="3200" dirty="0"/>
              <a:t>– a partir de casos concretos no hospital</a:t>
            </a:r>
          </a:p>
          <a:p>
            <a:endParaRPr lang="pt-BR" sz="3200" dirty="0"/>
          </a:p>
          <a:p>
            <a:r>
              <a:rPr lang="pt-BR" sz="3200" b="1" dirty="0"/>
              <a:t>PROPOSTAS DE INTERVENÇÃO </a:t>
            </a:r>
            <a:r>
              <a:rPr lang="pt-BR" sz="3200" dirty="0"/>
              <a:t>– </a:t>
            </a:r>
            <a:r>
              <a:rPr lang="en-US" sz="3200" dirty="0"/>
              <a:t>com base no </a:t>
            </a:r>
            <a:r>
              <a:rPr lang="en-US" sz="3200" dirty="0" err="1"/>
              <a:t>diagnóstico</a:t>
            </a:r>
            <a:r>
              <a:rPr lang="en-US" sz="3200" dirty="0"/>
              <a:t> </a:t>
            </a:r>
            <a:r>
              <a:rPr lang="en-US" sz="3200" dirty="0" err="1"/>
              <a:t>elaborado</a:t>
            </a:r>
            <a:r>
              <a:rPr lang="en-US" sz="3200" dirty="0"/>
              <a:t> </a:t>
            </a:r>
            <a:r>
              <a:rPr lang="en-US" sz="3200" dirty="0" err="1"/>
              <a:t>na</a:t>
            </a:r>
            <a:r>
              <a:rPr lang="en-US" sz="3200" dirty="0"/>
              <a:t> </a:t>
            </a:r>
            <a:r>
              <a:rPr lang="en-US" sz="3200" dirty="0" err="1"/>
              <a:t>Oficina</a:t>
            </a:r>
            <a:r>
              <a:rPr lang="en-US" sz="3200" dirty="0"/>
              <a:t> de </a:t>
            </a:r>
            <a:r>
              <a:rPr lang="en-US" sz="3200" dirty="0" err="1"/>
              <a:t>Treinamento</a:t>
            </a:r>
            <a:r>
              <a:rPr lang="en-US" sz="3200" dirty="0"/>
              <a:t> dos </a:t>
            </a:r>
            <a:r>
              <a:rPr lang="en-US" sz="3200" dirty="0" err="1"/>
              <a:t>Gestores</a:t>
            </a:r>
            <a:r>
              <a:rPr lang="en-US" sz="3200" dirty="0"/>
              <a:t>.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30734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E53184EE-81C1-4947-B55F-B92E96FD1FFE}"/>
              </a:ext>
            </a:extLst>
          </p:cNvPr>
          <p:cNvSpPr txBox="1"/>
          <p:nvPr/>
        </p:nvSpPr>
        <p:spPr>
          <a:xfrm>
            <a:off x="216059" y="1960305"/>
            <a:ext cx="117598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3200" dirty="0"/>
              <a:t>A ORGANIZAÇÃO DO TRABALHO NO CONTEXTO DA COVID-19</a:t>
            </a:r>
          </a:p>
          <a:p>
            <a:r>
              <a:rPr lang="pt-BR" sz="3200" dirty="0"/>
              <a:t> </a:t>
            </a:r>
          </a:p>
          <a:p>
            <a:r>
              <a:rPr lang="pt-BR" sz="3200" dirty="0"/>
              <a:t>EXPERIÊNCIAS DE PESQUISA-INTERVENÇÃO EM SAÚDE MENTAL NO RJ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58300BB-0D05-4BDE-A697-A717271ECEB6}"/>
              </a:ext>
            </a:extLst>
          </p:cNvPr>
          <p:cNvSpPr txBox="1"/>
          <p:nvPr/>
        </p:nvSpPr>
        <p:spPr>
          <a:xfrm>
            <a:off x="614856" y="143911"/>
            <a:ext cx="1059442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002060"/>
                </a:solidFill>
              </a:rPr>
              <a:t>OS EFEITOS À SAÚDE MENTAL SÃO INEVITÁVEIS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D5677B9-5B25-490A-8931-7E2EF2B13736}"/>
              </a:ext>
            </a:extLst>
          </p:cNvPr>
          <p:cNvSpPr txBox="1"/>
          <p:nvPr/>
        </p:nvSpPr>
        <p:spPr>
          <a:xfrm>
            <a:off x="853965" y="1052364"/>
            <a:ext cx="10484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QUAIS OS DESAFIOS?  QUAIS AS LIMITAÇÕES?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F12A53B-BD8D-4E54-8444-A7576850BA53}"/>
              </a:ext>
            </a:extLst>
          </p:cNvPr>
          <p:cNvSpPr txBox="1"/>
          <p:nvPr/>
        </p:nvSpPr>
        <p:spPr>
          <a:xfrm>
            <a:off x="614856" y="4424730"/>
            <a:ext cx="10949150" cy="20467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ctr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t-BR" sz="3400" dirty="0"/>
              <a:t>QUAIS AS LIÇÕES PARA </a:t>
            </a:r>
            <a:r>
              <a:rPr lang="pt-BR" sz="3400" b="1" dirty="0"/>
              <a:t>NOVAS SITUAÇÕES DE PANDEMIA?</a:t>
            </a:r>
          </a:p>
          <a:p>
            <a:pPr marL="457200" indent="-457200" algn="ctr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pt-BR" sz="3400" dirty="0"/>
              <a:t>QUE LIÇÕES EXTRAIR PARA O DIA-A-DIA DAS UNIDADES DE SAÚDE NO </a:t>
            </a:r>
            <a:r>
              <a:rPr lang="pt-BR" sz="3400" b="1" dirty="0"/>
              <a:t>PÓS-PANDEMIA? </a:t>
            </a:r>
          </a:p>
        </p:txBody>
      </p:sp>
    </p:spTree>
    <p:extLst>
      <p:ext uri="{BB962C8B-B14F-4D97-AF65-F5344CB8AC3E}">
        <p14:creationId xmlns:p14="http://schemas.microsoft.com/office/powerpoint/2010/main" val="365215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3213" y="3100727"/>
            <a:ext cx="3571900" cy="709447"/>
          </a:xfrm>
        </p:spPr>
        <p:txBody>
          <a:bodyPr>
            <a:normAutofit/>
          </a:bodyPr>
          <a:lstStyle/>
          <a:p>
            <a:pPr algn="ctr"/>
            <a:r>
              <a:rPr lang="pt-BR" sz="3600" dirty="0"/>
              <a:t>ANSIEDADE</a:t>
            </a:r>
            <a:endParaRPr lang="pt-BR" sz="2800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047083627"/>
              </p:ext>
            </p:extLst>
          </p:nvPr>
        </p:nvGraphicFramePr>
        <p:xfrm>
          <a:off x="140770" y="4189755"/>
          <a:ext cx="4387178" cy="2748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86AAF2DD-2980-434F-8E53-B39CD01210DD}"/>
              </a:ext>
            </a:extLst>
          </p:cNvPr>
          <p:cNvSpPr txBox="1">
            <a:spLocks/>
          </p:cNvSpPr>
          <p:nvPr/>
        </p:nvSpPr>
        <p:spPr>
          <a:xfrm>
            <a:off x="7578213" y="3199144"/>
            <a:ext cx="3536060" cy="811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700" dirty="0"/>
              <a:t>ESTRESSE</a:t>
            </a:r>
            <a:endParaRPr lang="pt-BR" sz="2800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B9F2D95-C225-4EC7-9259-A0D00DF72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2512042"/>
              </p:ext>
            </p:extLst>
          </p:nvPr>
        </p:nvGraphicFramePr>
        <p:xfrm>
          <a:off x="6444378" y="4109555"/>
          <a:ext cx="5150465" cy="2748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EC86CBAA-D975-489E-BB84-7E36EDBC6017}"/>
              </a:ext>
            </a:extLst>
          </p:cNvPr>
          <p:cNvSpPr txBox="1">
            <a:spLocks/>
          </p:cNvSpPr>
          <p:nvPr/>
        </p:nvSpPr>
        <p:spPr>
          <a:xfrm>
            <a:off x="7578213" y="146057"/>
            <a:ext cx="3648684" cy="5209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/>
              <a:t>DEPRESSÃO</a:t>
            </a:r>
            <a:endParaRPr lang="pt-BR" sz="2800" dirty="0"/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612F2AF5-2D38-40FB-88EE-29EC0A0D7C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5845988"/>
              </p:ext>
            </p:extLst>
          </p:nvPr>
        </p:nvGraphicFramePr>
        <p:xfrm>
          <a:off x="6924949" y="688242"/>
          <a:ext cx="4189324" cy="2412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2">
            <a:extLst>
              <a:ext uri="{FF2B5EF4-FFF2-40B4-BE49-F238E27FC236}">
                <a16:creationId xmlns:a16="http://schemas.microsoft.com/office/drawing/2014/main" id="{143F1472-4A02-4903-B0D5-38F12208D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9681" t="21281" r="28334" b="9813"/>
          <a:stretch>
            <a:fillRect/>
          </a:stretch>
        </p:blipFill>
        <p:spPr bwMode="auto">
          <a:xfrm>
            <a:off x="0" y="-138362"/>
            <a:ext cx="4387178" cy="280660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E4B322B0-6EA6-44C4-AAE9-62529E05A953}"/>
              </a:ext>
            </a:extLst>
          </p:cNvPr>
          <p:cNvSpPr/>
          <p:nvPr/>
        </p:nvSpPr>
        <p:spPr>
          <a:xfrm>
            <a:off x="7578213" y="765453"/>
            <a:ext cx="1329304" cy="74803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BFDE968-D034-445B-8AB4-1507E301ED84}"/>
              </a:ext>
            </a:extLst>
          </p:cNvPr>
          <p:cNvSpPr/>
          <p:nvPr/>
        </p:nvSpPr>
        <p:spPr>
          <a:xfrm>
            <a:off x="817878" y="4046491"/>
            <a:ext cx="1329304" cy="74803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1598681-A1A4-4591-855D-E5267E843373}"/>
              </a:ext>
            </a:extLst>
          </p:cNvPr>
          <p:cNvSpPr/>
          <p:nvPr/>
        </p:nvSpPr>
        <p:spPr>
          <a:xfrm>
            <a:off x="6866262" y="3983430"/>
            <a:ext cx="1584053" cy="95681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5503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4917DC3-B65A-4FA4-A4C6-A0F71E8C5362}"/>
              </a:ext>
            </a:extLst>
          </p:cNvPr>
          <p:cNvSpPr txBox="1"/>
          <p:nvPr/>
        </p:nvSpPr>
        <p:spPr>
          <a:xfrm>
            <a:off x="530773" y="1435769"/>
            <a:ext cx="10815144" cy="195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26" algn="just">
              <a:lnSpc>
                <a:spcPct val="150000"/>
              </a:lnSpc>
              <a:spcAft>
                <a:spcPts val="601"/>
              </a:spcAft>
            </a:pPr>
            <a:r>
              <a:rPr lang="pt-BR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ATENDIMENTO AOS TRABALHADORES EM SITUAÇÃO CRÍTICA MEDIANTE ATUAÇÃO DA COORDENAÇÃO DE SAÚDE DO TRABALHADOR DA FIOCRUZ E DO NUST-INI.</a:t>
            </a:r>
          </a:p>
        </p:txBody>
      </p:sp>
    </p:spTree>
    <p:extLst>
      <p:ext uri="{BB962C8B-B14F-4D97-AF65-F5344CB8AC3E}">
        <p14:creationId xmlns:p14="http://schemas.microsoft.com/office/powerpoint/2010/main" val="2543323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7076" y="3260630"/>
            <a:ext cx="11506112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>
                <a:latin typeface="+mj-lt"/>
                <a:ea typeface="+mj-ea"/>
                <a:cs typeface="+mj-cs"/>
              </a:rPr>
              <a:t>Escala de Avaliação: SATISFATÓRIA / MODERADA / GRAVE 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5039712" y="178580"/>
            <a:ext cx="6257940" cy="1143001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4400" dirty="0">
                <a:latin typeface="+mj-lt"/>
                <a:ea typeface="+mj-ea"/>
                <a:cs typeface="+mj-cs"/>
              </a:rPr>
              <a:t>O CONTEXTO DE TRABALHO</a:t>
            </a:r>
          </a:p>
          <a:p>
            <a:pPr algn="ctr">
              <a:spcBef>
                <a:spcPct val="0"/>
              </a:spcBef>
              <a:defRPr/>
            </a:pPr>
            <a:r>
              <a:rPr lang="pt-BR" sz="4400" dirty="0">
                <a:latin typeface="+mj-lt"/>
                <a:ea typeface="+mj-ea"/>
                <a:cs typeface="+mj-cs"/>
              </a:rPr>
              <a:t>Alguns resultados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32604" y="3941515"/>
            <a:ext cx="7929618" cy="266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+mj-lt"/>
                <a:ea typeface="+mj-ea"/>
                <a:cs typeface="+mj-cs"/>
              </a:rPr>
              <a:t>organização do trabalho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+mj-lt"/>
                <a:ea typeface="+mj-ea"/>
                <a:cs typeface="+mj-cs"/>
              </a:rPr>
              <a:t>condições de trabalho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+mj-lt"/>
                <a:ea typeface="+mj-ea"/>
                <a:cs typeface="+mj-cs"/>
              </a:rPr>
              <a:t>relações </a:t>
            </a:r>
            <a:r>
              <a:rPr lang="pt-BR" sz="3200" dirty="0" err="1">
                <a:latin typeface="+mj-lt"/>
                <a:ea typeface="+mj-ea"/>
                <a:cs typeface="+mj-cs"/>
              </a:rPr>
              <a:t>socioprofissionais</a:t>
            </a:r>
            <a:endParaRPr lang="pt-BR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826267" y="4415072"/>
            <a:ext cx="268181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Sofrimento psíquico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8560CA0-2750-48AD-8094-EF0F06BA4951}"/>
              </a:ext>
            </a:extLst>
          </p:cNvPr>
          <p:cNvSpPr/>
          <p:nvPr/>
        </p:nvSpPr>
        <p:spPr>
          <a:xfrm>
            <a:off x="7117656" y="3243634"/>
            <a:ext cx="3689131" cy="95410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ADC041A-4E10-48B2-A27E-9A0D7F12A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9681" t="21281" r="28334" b="9813"/>
          <a:stretch>
            <a:fillRect/>
          </a:stretch>
        </p:blipFill>
        <p:spPr bwMode="auto">
          <a:xfrm>
            <a:off x="-1" y="-138362"/>
            <a:ext cx="4861681" cy="31101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4366C769-DC3B-4A1D-BFA5-47224BE2F020}"/>
              </a:ext>
            </a:extLst>
          </p:cNvPr>
          <p:cNvGraphicFramePr>
            <a:graphicFrameLocks noGrp="1"/>
          </p:cNvGraphicFramePr>
          <p:nvPr/>
        </p:nvGraphicFramePr>
        <p:xfrm>
          <a:off x="212033" y="1448533"/>
          <a:ext cx="11569149" cy="4688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8245">
                  <a:extLst>
                    <a:ext uri="{9D8B030D-6E8A-4147-A177-3AD203B41FA5}">
                      <a16:colId xmlns:a16="http://schemas.microsoft.com/office/drawing/2014/main" val="2062499119"/>
                    </a:ext>
                  </a:extLst>
                </a:gridCol>
                <a:gridCol w="4134679">
                  <a:extLst>
                    <a:ext uri="{9D8B030D-6E8A-4147-A177-3AD203B41FA5}">
                      <a16:colId xmlns:a16="http://schemas.microsoft.com/office/drawing/2014/main" val="561052543"/>
                    </a:ext>
                  </a:extLst>
                </a:gridCol>
                <a:gridCol w="4426225">
                  <a:extLst>
                    <a:ext uri="{9D8B030D-6E8A-4147-A177-3AD203B41FA5}">
                      <a16:colId xmlns:a16="http://schemas.microsoft.com/office/drawing/2014/main" val="2104264223"/>
                    </a:ext>
                  </a:extLst>
                </a:gridCol>
              </a:tblGrid>
              <a:tr h="634542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dirty="0"/>
                        <a:t>Fatores que mais contribuem para o sofrimento mental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803121"/>
                  </a:ext>
                </a:extLst>
              </a:tr>
              <a:tr h="3840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Médicos, </a:t>
                      </a:r>
                      <a:r>
                        <a:rPr kumimoji="0" lang="pt-B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Fisioterapeutas, </a:t>
                      </a:r>
                      <a:r>
                        <a:rPr kumimoji="0" lang="pt-B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Enfermeiras, </a:t>
                      </a:r>
                      <a:r>
                        <a:rPr kumimoji="0" lang="pt-B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91%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Técnicas de enfermagem, </a:t>
                      </a:r>
                      <a:r>
                        <a:rPr kumimoji="0" lang="pt-B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600" dirty="0"/>
                        <a:t>Falta de tempo para pausas</a:t>
                      </a:r>
                    </a:p>
                    <a:p>
                      <a:endParaRPr lang="pt-BR" sz="2600" dirty="0"/>
                    </a:p>
                    <a:p>
                      <a:r>
                        <a:rPr lang="pt-BR" sz="2600" dirty="0"/>
                        <a:t>Fiscalização de desempenho</a:t>
                      </a:r>
                    </a:p>
                    <a:p>
                      <a:endParaRPr lang="pt-BR" sz="2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600" dirty="0"/>
                        <a:t>Fiscalização do desempenho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600" dirty="0"/>
                        <a:t>Fiscalização do desempenho</a:t>
                      </a:r>
                    </a:p>
                    <a:p>
                      <a:endParaRPr lang="pt-BR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600" dirty="0"/>
                        <a:t>Ritmo de trabalho excessivo</a:t>
                      </a:r>
                    </a:p>
                    <a:p>
                      <a:endParaRPr lang="pt-BR" sz="2600" dirty="0"/>
                    </a:p>
                    <a:p>
                      <a:r>
                        <a:rPr lang="pt-BR" sz="2600" dirty="0"/>
                        <a:t>Forte cobrança por resultados e Divisão entre quem planeja e quem executa</a:t>
                      </a:r>
                    </a:p>
                    <a:p>
                      <a:endParaRPr lang="pt-BR" sz="2600" dirty="0"/>
                    </a:p>
                    <a:p>
                      <a:r>
                        <a:rPr lang="pt-BR" sz="2600" dirty="0"/>
                        <a:t>Forte cobrança por resultados</a:t>
                      </a:r>
                    </a:p>
                    <a:p>
                      <a:endParaRPr lang="pt-BR" sz="2600" dirty="0"/>
                    </a:p>
                    <a:p>
                      <a:r>
                        <a:rPr lang="pt-BR" sz="2600" dirty="0"/>
                        <a:t>Divisão entre quem planeja e quem executa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286390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C0A00A6D-538E-4828-A81D-B9379BB192AD}"/>
              </a:ext>
            </a:extLst>
          </p:cNvPr>
          <p:cNvSpPr txBox="1"/>
          <p:nvPr/>
        </p:nvSpPr>
        <p:spPr>
          <a:xfrm>
            <a:off x="2279374" y="344556"/>
            <a:ext cx="8242852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ORGANIZAÇÃO DO TRABALHO</a:t>
            </a:r>
          </a:p>
          <a:p>
            <a:pPr algn="ctr"/>
            <a:r>
              <a:rPr lang="pt-BR" sz="2800" dirty="0">
                <a:solidFill>
                  <a:srgbClr val="C00000"/>
                </a:solidFill>
              </a:rPr>
              <a:t>% de trabalhadores que a avaliam como crítica ou grave  </a:t>
            </a:r>
          </a:p>
        </p:txBody>
      </p:sp>
    </p:spTree>
    <p:extLst>
      <p:ext uri="{BB962C8B-B14F-4D97-AF65-F5344CB8AC3E}">
        <p14:creationId xmlns:p14="http://schemas.microsoft.com/office/powerpoint/2010/main" val="2978132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4366C769-DC3B-4A1D-BFA5-47224BE2F020}"/>
              </a:ext>
            </a:extLst>
          </p:cNvPr>
          <p:cNvGraphicFramePr>
            <a:graphicFrameLocks noGrp="1"/>
          </p:cNvGraphicFramePr>
          <p:nvPr/>
        </p:nvGraphicFramePr>
        <p:xfrm>
          <a:off x="145774" y="1475037"/>
          <a:ext cx="11926955" cy="4210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5121">
                  <a:extLst>
                    <a:ext uri="{9D8B030D-6E8A-4147-A177-3AD203B41FA5}">
                      <a16:colId xmlns:a16="http://schemas.microsoft.com/office/drawing/2014/main" val="2062499119"/>
                    </a:ext>
                  </a:extLst>
                </a:gridCol>
                <a:gridCol w="4411340">
                  <a:extLst>
                    <a:ext uri="{9D8B030D-6E8A-4147-A177-3AD203B41FA5}">
                      <a16:colId xmlns:a16="http://schemas.microsoft.com/office/drawing/2014/main" val="561052543"/>
                    </a:ext>
                  </a:extLst>
                </a:gridCol>
                <a:gridCol w="4370494">
                  <a:extLst>
                    <a:ext uri="{9D8B030D-6E8A-4147-A177-3AD203B41FA5}">
                      <a16:colId xmlns:a16="http://schemas.microsoft.com/office/drawing/2014/main" val="2104264223"/>
                    </a:ext>
                  </a:extLst>
                </a:gridCol>
              </a:tblGrid>
              <a:tr h="596961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dirty="0"/>
                        <a:t>Fatores que mais contribuem para o sofrimento mental</a:t>
                      </a:r>
                      <a:endParaRPr lang="pt-B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803121"/>
                  </a:ext>
                </a:extLst>
              </a:tr>
              <a:tr h="36131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Médicos, </a:t>
                      </a:r>
                      <a:r>
                        <a:rPr kumimoji="0" lang="pt-B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67%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Fisioterapeutas, </a:t>
                      </a:r>
                      <a:r>
                        <a:rPr kumimoji="0" lang="pt-B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24%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Enfermeiras, </a:t>
                      </a:r>
                      <a:r>
                        <a:rPr kumimoji="0" lang="pt-B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14%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Técnicas(os) de enfermagem, </a:t>
                      </a:r>
                      <a:r>
                        <a:rPr kumimoji="0" lang="pt-B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600" dirty="0"/>
                        <a:t>Ambiente físico desconfortável</a:t>
                      </a:r>
                    </a:p>
                    <a:p>
                      <a:endParaRPr lang="pt-BR" sz="2600" dirty="0"/>
                    </a:p>
                    <a:p>
                      <a:r>
                        <a:rPr lang="pt-BR" sz="2600" dirty="0"/>
                        <a:t>Ruído no ambiente de trabalho</a:t>
                      </a:r>
                    </a:p>
                    <a:p>
                      <a:endParaRPr lang="pt-BR" sz="2600" dirty="0"/>
                    </a:p>
                    <a:p>
                      <a:r>
                        <a:rPr lang="pt-BR" sz="2600" dirty="0"/>
                        <a:t>Ruído no ambiente de trabalho</a:t>
                      </a:r>
                    </a:p>
                    <a:p>
                      <a:endParaRPr lang="pt-BR" sz="2600" dirty="0"/>
                    </a:p>
                    <a:p>
                      <a:r>
                        <a:rPr lang="pt-BR" sz="2600" dirty="0"/>
                        <a:t>Ruído no ambiente de trabalho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600" dirty="0"/>
                        <a:t>Ruído no ambiente de trabalho</a:t>
                      </a:r>
                    </a:p>
                    <a:p>
                      <a:endParaRPr lang="pt-BR" sz="2600" dirty="0"/>
                    </a:p>
                    <a:p>
                      <a:r>
                        <a:rPr lang="pt-BR" sz="2600" dirty="0"/>
                        <a:t>Mobiliário inadequado</a:t>
                      </a:r>
                    </a:p>
                    <a:p>
                      <a:endParaRPr lang="pt-BR" sz="2600" dirty="0"/>
                    </a:p>
                    <a:p>
                      <a:r>
                        <a:rPr lang="pt-BR" sz="2600" dirty="0"/>
                        <a:t>Posto de trabalho inadequado</a:t>
                      </a:r>
                    </a:p>
                    <a:p>
                      <a:endParaRPr lang="pt-BR" sz="2600" dirty="0"/>
                    </a:p>
                    <a:p>
                      <a:r>
                        <a:rPr lang="pt-BR" sz="2600" dirty="0"/>
                        <a:t>Posto de trabalho inadequado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286390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48C6A911-6B6B-442A-868C-0A4D8165AAFD}"/>
              </a:ext>
            </a:extLst>
          </p:cNvPr>
          <p:cNvSpPr txBox="1"/>
          <p:nvPr/>
        </p:nvSpPr>
        <p:spPr>
          <a:xfrm>
            <a:off x="2279373" y="344556"/>
            <a:ext cx="847270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CONDIÇÕES DE TRABALHO</a:t>
            </a:r>
          </a:p>
          <a:p>
            <a:pPr algn="ctr"/>
            <a:r>
              <a:rPr lang="pt-BR" sz="2800" dirty="0">
                <a:solidFill>
                  <a:srgbClr val="C00000"/>
                </a:solidFill>
              </a:rPr>
              <a:t>% de trabalhadores que as avaliam como crítica ou grave  </a:t>
            </a:r>
          </a:p>
        </p:txBody>
      </p:sp>
    </p:spTree>
    <p:extLst>
      <p:ext uri="{BB962C8B-B14F-4D97-AF65-F5344CB8AC3E}">
        <p14:creationId xmlns:p14="http://schemas.microsoft.com/office/powerpoint/2010/main" val="1785172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4366C769-DC3B-4A1D-BFA5-47224BE2F020}"/>
              </a:ext>
            </a:extLst>
          </p:cNvPr>
          <p:cNvGraphicFramePr>
            <a:graphicFrameLocks noGrp="1"/>
          </p:cNvGraphicFramePr>
          <p:nvPr/>
        </p:nvGraphicFramePr>
        <p:xfrm>
          <a:off x="278295" y="1495792"/>
          <a:ext cx="11688417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009">
                  <a:extLst>
                    <a:ext uri="{9D8B030D-6E8A-4147-A177-3AD203B41FA5}">
                      <a16:colId xmlns:a16="http://schemas.microsoft.com/office/drawing/2014/main" val="2062499119"/>
                    </a:ext>
                  </a:extLst>
                </a:gridCol>
                <a:gridCol w="3763618">
                  <a:extLst>
                    <a:ext uri="{9D8B030D-6E8A-4147-A177-3AD203B41FA5}">
                      <a16:colId xmlns:a16="http://schemas.microsoft.com/office/drawing/2014/main" val="561052543"/>
                    </a:ext>
                  </a:extLst>
                </a:gridCol>
                <a:gridCol w="4823790">
                  <a:extLst>
                    <a:ext uri="{9D8B030D-6E8A-4147-A177-3AD203B41FA5}">
                      <a16:colId xmlns:a16="http://schemas.microsoft.com/office/drawing/2014/main" val="2104264223"/>
                    </a:ext>
                  </a:extLst>
                </a:gridCol>
              </a:tblGrid>
              <a:tr h="432519">
                <a:tc gridSpan="3">
                  <a:txBody>
                    <a:bodyPr/>
                    <a:lstStyle/>
                    <a:p>
                      <a:pPr algn="r"/>
                      <a:r>
                        <a:rPr lang="pt-BR" sz="2800" b="0" dirty="0"/>
                        <a:t>Fatores que mais contribuem para o sofrimento mental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803121"/>
                  </a:ext>
                </a:extLst>
              </a:tr>
              <a:tr h="4055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Médicos, </a:t>
                      </a:r>
                      <a:r>
                        <a:rPr kumimoji="0" lang="pt-B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53%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Fisioterapeutas, </a:t>
                      </a:r>
                      <a:r>
                        <a:rPr kumimoji="0" lang="pt-B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43%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Enfermeiras(os), </a:t>
                      </a:r>
                      <a:r>
                        <a:rPr kumimoji="0" lang="pt-B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45%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Técnicas(os) de enfermagem, </a:t>
                      </a:r>
                      <a:r>
                        <a:rPr kumimoji="0" lang="pt-BR" sz="2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600" dirty="0"/>
                        <a:t>Falta de integração</a:t>
                      </a:r>
                    </a:p>
                    <a:p>
                      <a:endParaRPr lang="pt-BR" sz="2600" dirty="0"/>
                    </a:p>
                    <a:p>
                      <a:endParaRPr lang="pt-BR" sz="2600" dirty="0"/>
                    </a:p>
                    <a:p>
                      <a:r>
                        <a:rPr lang="pt-BR" sz="2600" dirty="0"/>
                        <a:t>Funcionários excluídos das decisões</a:t>
                      </a:r>
                    </a:p>
                    <a:p>
                      <a:endParaRPr lang="pt-BR" sz="2600" dirty="0"/>
                    </a:p>
                    <a:p>
                      <a:r>
                        <a:rPr lang="pt-BR" sz="2600" dirty="0"/>
                        <a:t>Disputas profissionais</a:t>
                      </a:r>
                    </a:p>
                    <a:p>
                      <a:endParaRPr lang="pt-BR" sz="2600" dirty="0"/>
                    </a:p>
                    <a:p>
                      <a:endParaRPr lang="pt-BR" sz="2600" dirty="0"/>
                    </a:p>
                    <a:p>
                      <a:r>
                        <a:rPr lang="pt-BR" sz="2600" dirty="0"/>
                        <a:t>Disputas profissionais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600" dirty="0"/>
                        <a:t>Comunicação entre funcionários insatisfatória</a:t>
                      </a:r>
                    </a:p>
                    <a:p>
                      <a:endParaRPr lang="pt-BR" sz="2600" dirty="0"/>
                    </a:p>
                    <a:p>
                      <a:r>
                        <a:rPr lang="pt-BR" sz="2600" dirty="0"/>
                        <a:t>Comunicação entre funcionários insatisfatória</a:t>
                      </a:r>
                    </a:p>
                    <a:p>
                      <a:endParaRPr lang="pt-BR" sz="2600" dirty="0"/>
                    </a:p>
                    <a:p>
                      <a:r>
                        <a:rPr lang="pt-BR" sz="2600" dirty="0"/>
                        <a:t>Funcionários excluídos das decisões</a:t>
                      </a:r>
                    </a:p>
                    <a:p>
                      <a:endParaRPr lang="pt-BR" sz="2600" dirty="0"/>
                    </a:p>
                    <a:p>
                      <a:r>
                        <a:rPr lang="pt-BR" sz="2600" dirty="0"/>
                        <a:t>Funcionários excluídos das decisões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286390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389B08E5-2EB6-4AA4-8A9E-1FD306CA4994}"/>
              </a:ext>
            </a:extLst>
          </p:cNvPr>
          <p:cNvSpPr txBox="1"/>
          <p:nvPr/>
        </p:nvSpPr>
        <p:spPr>
          <a:xfrm>
            <a:off x="2279373" y="344556"/>
            <a:ext cx="8520005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RELAÇÕES SOCIO-PROFISSIONAIS</a:t>
            </a:r>
          </a:p>
          <a:p>
            <a:pPr algn="ctr"/>
            <a:r>
              <a:rPr lang="pt-BR" sz="2800" dirty="0">
                <a:solidFill>
                  <a:srgbClr val="C00000"/>
                </a:solidFill>
              </a:rPr>
              <a:t>% de trabalhadores que as avaliam como crítica ou grave  </a:t>
            </a:r>
          </a:p>
        </p:txBody>
      </p:sp>
    </p:spTree>
    <p:extLst>
      <p:ext uri="{BB962C8B-B14F-4D97-AF65-F5344CB8AC3E}">
        <p14:creationId xmlns:p14="http://schemas.microsoft.com/office/powerpoint/2010/main" val="889069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entro da Fiocruz criado para o combate à Covid planeja virar referência  pós-pandemia - Jornal O Globo">
            <a:extLst>
              <a:ext uri="{FF2B5EF4-FFF2-40B4-BE49-F238E27FC236}">
                <a16:creationId xmlns:a16="http://schemas.microsoft.com/office/drawing/2014/main" id="{3637DA07-C082-48C0-BC87-C45718717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66141"/>
            <a:ext cx="11533159" cy="692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6763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F5B503-0CE8-4AF4-AFDE-FC9656337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8430" y="1105050"/>
            <a:ext cx="8229600" cy="568153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pt-BR" sz="3000" dirty="0"/>
              <a:t>Desafio grande</a:t>
            </a:r>
          </a:p>
          <a:p>
            <a:pPr>
              <a:lnSpc>
                <a:spcPct val="110000"/>
              </a:lnSpc>
            </a:pPr>
            <a:r>
              <a:rPr lang="pt-BR" sz="3000" dirty="0"/>
              <a:t>Muita exigência</a:t>
            </a:r>
          </a:p>
          <a:p>
            <a:pPr>
              <a:lnSpc>
                <a:spcPct val="110000"/>
              </a:lnSpc>
            </a:pPr>
            <a:r>
              <a:rPr lang="pt-BR" sz="3000" dirty="0"/>
              <a:t>Muito aprendizado</a:t>
            </a:r>
          </a:p>
          <a:p>
            <a:pPr>
              <a:lnSpc>
                <a:spcPct val="110000"/>
              </a:lnSpc>
            </a:pPr>
            <a:r>
              <a:rPr lang="pt-BR" sz="3000" dirty="0"/>
              <a:t>Gratificante</a:t>
            </a:r>
          </a:p>
          <a:p>
            <a:pPr>
              <a:lnSpc>
                <a:spcPct val="110000"/>
              </a:lnSpc>
            </a:pPr>
            <a:r>
              <a:rPr lang="pt-BR" sz="3000" dirty="0"/>
              <a:t>Oportunidade ímpar de trabalhar na Fiocruz</a:t>
            </a:r>
          </a:p>
          <a:p>
            <a:pPr>
              <a:lnSpc>
                <a:spcPct val="110000"/>
              </a:lnSpc>
            </a:pPr>
            <a:r>
              <a:rPr lang="pt-BR" sz="3000" dirty="0"/>
              <a:t>Orgulho da instituição </a:t>
            </a:r>
          </a:p>
          <a:p>
            <a:pPr>
              <a:lnSpc>
                <a:spcPct val="110000"/>
              </a:lnSpc>
            </a:pPr>
            <a:r>
              <a:rPr lang="pt-BR" sz="3000" dirty="0"/>
              <a:t>Prazer de trabalhar</a:t>
            </a:r>
          </a:p>
          <a:p>
            <a:pPr>
              <a:lnSpc>
                <a:spcPct val="110000"/>
              </a:lnSpc>
            </a:pPr>
            <a:r>
              <a:rPr lang="pt-BR" sz="3000" dirty="0"/>
              <a:t>Motivação para fazer cada dia melhor</a:t>
            </a:r>
          </a:p>
          <a:p>
            <a:pPr>
              <a:lnSpc>
                <a:spcPct val="110000"/>
              </a:lnSpc>
            </a:pPr>
            <a:r>
              <a:rPr lang="pt-BR" sz="3000" dirty="0"/>
              <a:t>Realização de um sonho profissional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B49ACE4-1DB6-4C98-BE02-92B560325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079" y="0"/>
            <a:ext cx="8884715" cy="1214446"/>
          </a:xfrm>
          <a:noFill/>
        </p:spPr>
        <p:txBody>
          <a:bodyPr>
            <a:noAutofit/>
          </a:bodyPr>
          <a:lstStyle/>
          <a:p>
            <a:r>
              <a:rPr lang="pt-BR" sz="4000" b="1" dirty="0"/>
              <a:t>PERCEPÇÕES SOBRE O TRABALHO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C1DF70E-EED7-4817-9D81-23E3C511F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9681" t="21281" r="28334" b="9813"/>
          <a:stretch>
            <a:fillRect/>
          </a:stretch>
        </p:blipFill>
        <p:spPr bwMode="auto">
          <a:xfrm>
            <a:off x="-1" y="114402"/>
            <a:ext cx="3097080" cy="198129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9115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B45CAF-DBC7-4590-92F5-63B07C26A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228" y="2506662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pt-BR" sz="3200" dirty="0"/>
              <a:t>Coesão entre a equipe x conflitos entre categorias</a:t>
            </a:r>
          </a:p>
          <a:p>
            <a:pPr>
              <a:spcBef>
                <a:spcPts val="2400"/>
              </a:spcBef>
            </a:pPr>
            <a:r>
              <a:rPr lang="pt-BR" sz="3200" dirty="0"/>
              <a:t>Dificuldade nas relações interpessoais (especialmente entre categorias)</a:t>
            </a:r>
          </a:p>
          <a:p>
            <a:pPr>
              <a:spcBef>
                <a:spcPts val="2400"/>
              </a:spcBef>
            </a:pPr>
            <a:r>
              <a:rPr lang="pt-BR" sz="3200" dirty="0"/>
              <a:t>Problemas de comunicação</a:t>
            </a:r>
          </a:p>
          <a:p>
            <a:pPr>
              <a:spcBef>
                <a:spcPts val="2400"/>
              </a:spcBef>
            </a:pPr>
            <a:r>
              <a:rPr lang="pt-BR" sz="3200" dirty="0"/>
              <a:t>Postura da chefia x valorização e respeito da hierarquia</a:t>
            </a:r>
          </a:p>
          <a:p>
            <a:pPr>
              <a:spcBef>
                <a:spcPts val="2400"/>
              </a:spcBef>
            </a:pPr>
            <a:r>
              <a:rPr lang="pt-BR" sz="3200" dirty="0"/>
              <a:t>Importância do feedback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377562" y="337699"/>
            <a:ext cx="6686569" cy="1143001"/>
          </a:xfrm>
        </p:spPr>
        <p:txBody>
          <a:bodyPr/>
          <a:lstStyle/>
          <a:p>
            <a:r>
              <a:rPr lang="pt-BR" dirty="0"/>
              <a:t>Percepções sobre o trabalho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B951F5D-2271-4EAE-A494-04427C623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9681" t="21281" r="28334" b="9813"/>
          <a:stretch>
            <a:fillRect/>
          </a:stretch>
        </p:blipFill>
        <p:spPr bwMode="auto">
          <a:xfrm>
            <a:off x="-1" y="114402"/>
            <a:ext cx="3097080" cy="198129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8855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4AB9123F-DCA7-4ADD-A4C4-AF4F5DDD5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035" y="2187454"/>
            <a:ext cx="9604296" cy="4395909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</a:pPr>
            <a:r>
              <a:rPr lang="pt-BR" sz="3200" dirty="0"/>
              <a:t>Dificuldades com a informatização, sistemas e </a:t>
            </a:r>
            <a:r>
              <a:rPr lang="pt-BR" sz="3200" i="1" dirty="0"/>
              <a:t>tablet</a:t>
            </a:r>
          </a:p>
          <a:p>
            <a:pPr>
              <a:spcBef>
                <a:spcPts val="2400"/>
              </a:spcBef>
            </a:pPr>
            <a:r>
              <a:rPr lang="pt-BR" sz="3200" dirty="0"/>
              <a:t>Protocolos e sistemas muito diferentes</a:t>
            </a:r>
          </a:p>
          <a:p>
            <a:pPr>
              <a:spcBef>
                <a:spcPts val="2400"/>
              </a:spcBef>
            </a:pPr>
            <a:r>
              <a:rPr lang="pt-BR" sz="3200" dirty="0"/>
              <a:t>Importância do tempo para apreensão das normas e protocolos</a:t>
            </a:r>
          </a:p>
          <a:p>
            <a:pPr>
              <a:spcBef>
                <a:spcPts val="2400"/>
              </a:spcBef>
            </a:pPr>
            <a:r>
              <a:rPr lang="pt-BR" sz="3200" dirty="0"/>
              <a:t>Correção dos problemas e aprimoramento constante</a:t>
            </a:r>
          </a:p>
          <a:p>
            <a:pPr>
              <a:spcBef>
                <a:spcPts val="2400"/>
              </a:spcBef>
            </a:pPr>
            <a:r>
              <a:rPr lang="pt-BR" sz="3200" dirty="0"/>
              <a:t>Hospital público com resultados muito bons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330265" y="558416"/>
            <a:ext cx="6686569" cy="1143001"/>
          </a:xfrm>
        </p:spPr>
        <p:txBody>
          <a:bodyPr/>
          <a:lstStyle/>
          <a:p>
            <a:r>
              <a:rPr lang="pt-BR" dirty="0"/>
              <a:t>Percepções sobre o trabalho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B72372C-FE61-4388-B59E-2C371762F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9681" t="21281" r="28334" b="9813"/>
          <a:stretch>
            <a:fillRect/>
          </a:stretch>
        </p:blipFill>
        <p:spPr bwMode="auto">
          <a:xfrm>
            <a:off x="-1" y="114402"/>
            <a:ext cx="3097080" cy="198129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147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C5381E97-FFC2-491C-97EE-592082333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68"/>
          <a:stretch/>
        </p:blipFill>
        <p:spPr>
          <a:xfrm>
            <a:off x="157657" y="86203"/>
            <a:ext cx="7252138" cy="24815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182E181-223F-44EB-832D-B514BC86D293}"/>
              </a:ext>
            </a:extLst>
          </p:cNvPr>
          <p:cNvSpPr txBox="1"/>
          <p:nvPr/>
        </p:nvSpPr>
        <p:spPr>
          <a:xfrm>
            <a:off x="412531" y="5286076"/>
            <a:ext cx="113669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000" dirty="0">
                <a:latin typeface="Century Gothic" panose="020B0502020202020204" pitchFamily="34" charset="0"/>
              </a:rPr>
              <a:t>Centros de Bem-Estar em hospitais do Reino Unido em um esforço para reduzir o impacto psicológico do COVID-19 nos profissionais de saúde.</a:t>
            </a:r>
          </a:p>
        </p:txBody>
      </p:sp>
      <p:pic>
        <p:nvPicPr>
          <p:cNvPr id="7" name="Imagem 6" descr="Texto&#10;&#10;Descrição gerada automaticamente com confiança média">
            <a:extLst>
              <a:ext uri="{FF2B5EF4-FFF2-40B4-BE49-F238E27FC236}">
                <a16:creationId xmlns:a16="http://schemas.microsoft.com/office/drawing/2014/main" id="{E1151AB8-AD28-4E5E-897D-85749F379F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30"/>
          <a:stretch/>
        </p:blipFill>
        <p:spPr>
          <a:xfrm>
            <a:off x="3626070" y="2653996"/>
            <a:ext cx="8360979" cy="25542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7964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16ECEB-0C71-4715-BECC-4F414CAC2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3478" y="2234507"/>
            <a:ext cx="6858048" cy="4321999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500"/>
              </a:spcBef>
            </a:pPr>
            <a:r>
              <a:rPr lang="pt-BR" sz="3200" dirty="0" err="1"/>
              <a:t>Paramentação</a:t>
            </a:r>
            <a:r>
              <a:rPr lang="pt-BR" sz="3200" dirty="0"/>
              <a:t> e </a:t>
            </a:r>
            <a:r>
              <a:rPr lang="pt-BR" sz="3200" dirty="0" err="1"/>
              <a:t>desparamentação</a:t>
            </a:r>
            <a:endParaRPr lang="pt-BR" sz="3200" dirty="0"/>
          </a:p>
          <a:p>
            <a:pPr>
              <a:lnSpc>
                <a:spcPct val="200000"/>
              </a:lnSpc>
              <a:spcBef>
                <a:spcPts val="500"/>
              </a:spcBef>
            </a:pPr>
            <a:r>
              <a:rPr lang="pt-BR" sz="3200" dirty="0"/>
              <a:t>Leito</a:t>
            </a:r>
          </a:p>
          <a:p>
            <a:pPr>
              <a:lnSpc>
                <a:spcPct val="200000"/>
              </a:lnSpc>
              <a:spcBef>
                <a:spcPts val="500"/>
              </a:spcBef>
            </a:pPr>
            <a:r>
              <a:rPr lang="pt-BR" sz="3200" dirty="0"/>
              <a:t>Muito cansaço </a:t>
            </a:r>
          </a:p>
          <a:p>
            <a:pPr>
              <a:lnSpc>
                <a:spcPct val="200000"/>
              </a:lnSpc>
              <a:spcBef>
                <a:spcPts val="500"/>
              </a:spcBef>
            </a:pPr>
            <a:r>
              <a:rPr lang="pt-BR" sz="3200" dirty="0"/>
              <a:t>Necessidade de local de descanso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342290" y="569264"/>
            <a:ext cx="8408228" cy="1071570"/>
          </a:xfrm>
        </p:spPr>
        <p:txBody>
          <a:bodyPr>
            <a:normAutofit/>
          </a:bodyPr>
          <a:lstStyle/>
          <a:p>
            <a:r>
              <a:rPr lang="pt-BR" dirty="0"/>
              <a:t>Dificuldades em relação ao  trabalho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3A41640-4A8F-4571-A4F5-F70BBA029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9681" t="21281" r="28334" b="9813"/>
          <a:stretch>
            <a:fillRect/>
          </a:stretch>
        </p:blipFill>
        <p:spPr bwMode="auto">
          <a:xfrm>
            <a:off x="-1" y="114402"/>
            <a:ext cx="3097080" cy="198129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93064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nheça o centro hospitalar da Fiocruz criado para o combate à Covid-19 -  Jornal O Globo">
            <a:extLst>
              <a:ext uri="{FF2B5EF4-FFF2-40B4-BE49-F238E27FC236}">
                <a16:creationId xmlns:a16="http://schemas.microsoft.com/office/drawing/2014/main" id="{87EACA65-01B1-4323-9CD3-99875F924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7" y="323850"/>
            <a:ext cx="10344149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3858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5EC13CE-2F21-41E9-BD65-F9917C33CA32}"/>
              </a:ext>
            </a:extLst>
          </p:cNvPr>
          <p:cNvSpPr txBox="1"/>
          <p:nvPr/>
        </p:nvSpPr>
        <p:spPr>
          <a:xfrm>
            <a:off x="441434" y="362607"/>
            <a:ext cx="113091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A qualidade, adequação e quantidade dos EPIs contribuem para o equilíbrio da saúde mental, além de garantir boas condições de trabalho.</a:t>
            </a:r>
          </a:p>
          <a:p>
            <a:endParaRPr lang="pt-BR" sz="3000" dirty="0"/>
          </a:p>
          <a:p>
            <a:r>
              <a:rPr lang="pt-BR" sz="3000" dirty="0"/>
              <a:t>O bom ambiente de trabalho com sua cultura organizacional, constitui um dos ingredientes da competência e abre espaço para a constituição de coletivos coesos e cooperativos.</a:t>
            </a:r>
            <a:endParaRPr lang="pt-BR" sz="28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5C75BF1-F9B7-4D8C-A8F4-2C4B6B49BA91}"/>
              </a:ext>
            </a:extLst>
          </p:cNvPr>
          <p:cNvSpPr txBox="1"/>
          <p:nvPr/>
        </p:nvSpPr>
        <p:spPr>
          <a:xfrm>
            <a:off x="441434" y="3957145"/>
            <a:ext cx="1154035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“</a:t>
            </a:r>
            <a:r>
              <a:rPr lang="pt-BR" sz="2800" i="1" dirty="0"/>
              <a:t>O grupo é muito coeso, conseguimos em pouco tempo, eu até brinco com eles que em pouco tempo conseguimos produzir muito e ter muita afinidade (...) eles representam a construção disso aqui. </a:t>
            </a:r>
            <a:r>
              <a:rPr lang="pt-BR" sz="2800" b="1" i="1" dirty="0"/>
              <a:t>Tudo o que conquistamos até hoje foi construído por todos que estão aqui, chegamos com uma folha de papel em branco e montamos cada uma delas, tudo foi pensado por nós</a:t>
            </a:r>
            <a:r>
              <a:rPr lang="pt-BR" sz="2800" dirty="0"/>
              <a:t>” </a:t>
            </a:r>
          </a:p>
          <a:p>
            <a:pPr algn="r"/>
            <a:r>
              <a:rPr lang="pt-BR" sz="2400" dirty="0"/>
              <a:t>Grupo 1 - trabalhador 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203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05BD6B6-2027-4823-AC50-9E632B04B0BF}"/>
              </a:ext>
            </a:extLst>
          </p:cNvPr>
          <p:cNvSpPr txBox="1"/>
          <p:nvPr/>
        </p:nvSpPr>
        <p:spPr>
          <a:xfrm>
            <a:off x="284921" y="251106"/>
            <a:ext cx="11622157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CUIDADO DOS TRABALHADORES DA SAÚDE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spcBef>
                <a:spcPts val="1200"/>
              </a:spcBef>
            </a:pP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trabalho em saúde </a:t>
            </a: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dá 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uma rede múltipla de serviços. São lugares de cuidados clínicos, cirúrgicos, afetivos, de contato direto com as pessoas.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Bef>
                <a:spcPts val="1200"/>
              </a:spcBef>
            </a:pP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trabalhadores e trabalhadoras da saúde percorrem uma trajetória temporal de</a:t>
            </a: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oscilações e ameaças, de escolhas por onde andar e que vínculos estabelecer. 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6ADA862-93F0-498C-A66D-68038B46A3D9}"/>
              </a:ext>
            </a:extLst>
          </p:cNvPr>
          <p:cNvSpPr txBox="1"/>
          <p:nvPr/>
        </p:nvSpPr>
        <p:spPr>
          <a:xfrm>
            <a:off x="445545" y="4083126"/>
            <a:ext cx="11268233" cy="2435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pt-BR" sz="2800" dirty="0">
                <a:latin typeface="Arial" panose="020B0604020202020204" pitchFamily="34" charset="0"/>
                <a:cs typeface="Times New Roman" panose="02020603050405020304" pitchFamily="18" charset="0"/>
              </a:rPr>
              <a:t>     Como dar suporte emocional àquele que cuida? No mesmo espaço em que promovem o cuidado também precisam recebê-lo. Cabe, assim, materializar múltiplas formas de cuidado, que devem se ancorar em </a:t>
            </a:r>
            <a:r>
              <a:rPr lang="pt-BR" sz="2800" b="1" dirty="0">
                <a:latin typeface="Arial" panose="020B0604020202020204" pitchFamily="34" charset="0"/>
                <a:cs typeface="Times New Roman" panose="02020603050405020304" pitchFamily="18" charset="0"/>
              </a:rPr>
              <a:t>uma escuta sensível dos trajetos afetivos e técnicos desses profissionais</a:t>
            </a:r>
            <a:r>
              <a:rPr lang="pt-BR" sz="2800" dirty="0">
                <a:latin typeface="Arial" panose="020B0604020202020204" pitchFamily="34" charset="0"/>
                <a:cs typeface="Times New Roman" panose="02020603050405020304" pitchFamily="18" charset="0"/>
              </a:rPr>
              <a:t>, acolhendo suas angústias.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70150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entro da Fiocruz criado para o combate à Covid planeja virar referência  pós-pandemia - Jornal O Globo">
            <a:extLst>
              <a:ext uri="{FF2B5EF4-FFF2-40B4-BE49-F238E27FC236}">
                <a16:creationId xmlns:a16="http://schemas.microsoft.com/office/drawing/2014/main" id="{06181693-922A-496D-9FED-C5FA34610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7" y="323850"/>
            <a:ext cx="10344149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5987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9681" t="21281" r="28334" b="9813"/>
          <a:stretch>
            <a:fillRect/>
          </a:stretch>
        </p:blipFill>
        <p:spPr bwMode="auto">
          <a:xfrm>
            <a:off x="31272" y="11473"/>
            <a:ext cx="3736687" cy="239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E6A3E5E4-C933-48BD-BE77-37AC1A958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174" y="1245873"/>
            <a:ext cx="8786874" cy="64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55" tIns="45628" rIns="91255" bIns="4562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252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dirty="0">
                <a:solidFill>
                  <a:srgbClr val="00206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OFICINAS DE FORM</a:t>
            </a:r>
            <a:r>
              <a:rPr lang="pt-BR" altLang="pt-BR" sz="3600" b="1" dirty="0">
                <a:solidFill>
                  <a:srgbClr val="00206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AÇÃO</a:t>
            </a:r>
            <a:r>
              <a:rPr lang="pt-BR" altLang="pt-BR" sz="2800" b="1" dirty="0">
                <a:solidFill>
                  <a:srgbClr val="00206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altLang="pt-BR" sz="2600" b="1" dirty="0">
                <a:solidFill>
                  <a:srgbClr val="00206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GESTORES</a:t>
            </a:r>
            <a:endParaRPr lang="pt-BR" sz="2600" b="1" dirty="0">
              <a:solidFill>
                <a:srgbClr val="00206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87718" y="2307784"/>
            <a:ext cx="11848096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pt-BR" sz="2800" dirty="0"/>
              <a:t>Colaborar para a </a:t>
            </a:r>
            <a:r>
              <a:rPr lang="pt-BR" sz="2800" b="1" dirty="0"/>
              <a:t>promoção da saúde dos trabalhadores/as</a:t>
            </a:r>
            <a:r>
              <a:rPr lang="pt-BR" sz="2800" dirty="0"/>
              <a:t> buscando </a:t>
            </a:r>
            <a:r>
              <a:rPr lang="pt-BR" sz="2800" dirty="0">
                <a:cs typeface="Times New Roman" panose="02020603050405020304" pitchFamily="18" charset="0"/>
              </a:rPr>
              <a:t>o</a:t>
            </a:r>
            <a:r>
              <a:rPr lang="pt-BR" sz="2800" dirty="0">
                <a:ea typeface="Calibri" panose="020F0502020204030204" pitchFamily="34" charset="0"/>
                <a:cs typeface="Times New Roman" panose="02020603050405020304" pitchFamily="18" charset="0"/>
              </a:rPr>
              <a:t>timizar os tempos, diminuir a fadiga, favorecer as relações interpessoais, diminuir conflitos e fortalecer os coletivos.</a:t>
            </a:r>
            <a:r>
              <a:rPr lang="pt-BR" sz="2800" dirty="0"/>
              <a:t> </a:t>
            </a:r>
          </a:p>
          <a:p>
            <a:pPr>
              <a:lnSpc>
                <a:spcPts val="3200"/>
              </a:lnSpc>
            </a:pPr>
            <a:endParaRPr lang="pt-BR" sz="2800" dirty="0"/>
          </a:p>
          <a:p>
            <a:pPr>
              <a:lnSpc>
                <a:spcPts val="3200"/>
              </a:lnSpc>
            </a:pPr>
            <a:r>
              <a:rPr lang="pt-BR" sz="2800" dirty="0"/>
              <a:t>A partir de </a:t>
            </a:r>
            <a:r>
              <a:rPr lang="pt-BR" sz="2800" b="1" dirty="0"/>
              <a:t>casos concretos, desenvolver a capacidade de analisar e propor intervenções </a:t>
            </a:r>
            <a:r>
              <a:rPr lang="pt-BR" sz="2800" dirty="0"/>
              <a:t>nas situações de trabalho, com base nos elementos teórico-metodológicos desenvolvidos pela Ergonomia da Atividade. </a:t>
            </a:r>
          </a:p>
          <a:p>
            <a:pPr>
              <a:lnSpc>
                <a:spcPts val="3200"/>
              </a:lnSpc>
            </a:pPr>
            <a:endParaRPr lang="pt-BR" sz="2800" dirty="0"/>
          </a:p>
          <a:p>
            <a:pPr>
              <a:lnSpc>
                <a:spcPts val="3200"/>
              </a:lnSpc>
            </a:pPr>
            <a:r>
              <a:rPr lang="pt-BR" sz="2800" b="1" dirty="0"/>
              <a:t>Criar meios para que se desenvolva um olhar e uma escuta específicos e sensíveis </a:t>
            </a:r>
            <a:r>
              <a:rPr lang="pt-BR" sz="2800" dirty="0"/>
              <a:t>para realizar uma análise do trabalho que contribua para o maior bem-estar dos trabalhadores e, portanto, a maior qualidade da assistência.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70CDEBB7-A0F1-4066-A58D-B3CBBC9A6FAD}"/>
              </a:ext>
            </a:extLst>
          </p:cNvPr>
          <p:cNvSpPr/>
          <p:nvPr/>
        </p:nvSpPr>
        <p:spPr>
          <a:xfrm>
            <a:off x="4230508" y="341600"/>
            <a:ext cx="7510922" cy="571504"/>
          </a:xfrm>
          <a:prstGeom prst="rect">
            <a:avLst/>
          </a:prstGeom>
          <a:solidFill>
            <a:srgbClr val="B45318"/>
          </a:solidFill>
          <a:ln w="28575">
            <a:solidFill>
              <a:srgbClr val="B453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55" tIns="45628" rIns="91255" bIns="456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38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COMPREENDER PARA TRANSFORMAR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144296E-7889-49A8-96C0-AE27B53DA6C3}"/>
              </a:ext>
            </a:extLst>
          </p:cNvPr>
          <p:cNvSpPr txBox="1"/>
          <p:nvPr/>
        </p:nvSpPr>
        <p:spPr>
          <a:xfrm>
            <a:off x="621425" y="2218556"/>
            <a:ext cx="1094915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3600" dirty="0"/>
              <a:t>QUAIS AS LIÇÕES PARA </a:t>
            </a:r>
            <a:r>
              <a:rPr lang="pt-BR" sz="3600" b="1" dirty="0"/>
              <a:t>NOVAS SITUAÇÕES DE PANDEMIA?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pt-BR" sz="36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pt-BR" sz="3600" b="1" dirty="0"/>
          </a:p>
          <a:p>
            <a:pPr marL="457200" indent="-457200" algn="ctr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z="3600" dirty="0"/>
              <a:t>QUAIS AS LIÇÕES PARA O DIA-A-DIA DAS UNIDADES DE SAÚDE NO </a:t>
            </a:r>
            <a:r>
              <a:rPr lang="pt-BR" sz="3600" b="1" dirty="0"/>
              <a:t>PÓS-PANDEMIA?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52ED4BF-8CAE-43E3-BF86-6A8CEA68FA33}"/>
              </a:ext>
            </a:extLst>
          </p:cNvPr>
          <p:cNvSpPr txBox="1"/>
          <p:nvPr/>
        </p:nvSpPr>
        <p:spPr>
          <a:xfrm>
            <a:off x="2841078" y="309616"/>
            <a:ext cx="6255626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Principal mensagem </a:t>
            </a:r>
          </a:p>
        </p:txBody>
      </p:sp>
    </p:spTree>
    <p:extLst>
      <p:ext uri="{BB962C8B-B14F-4D97-AF65-F5344CB8AC3E}">
        <p14:creationId xmlns:p14="http://schemas.microsoft.com/office/powerpoint/2010/main" val="42813926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2A70307-1DAF-4163-BDDA-EC646B79F258}"/>
              </a:ext>
            </a:extLst>
          </p:cNvPr>
          <p:cNvSpPr txBox="1"/>
          <p:nvPr/>
        </p:nvSpPr>
        <p:spPr>
          <a:xfrm>
            <a:off x="353551" y="245046"/>
            <a:ext cx="1148489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449580" algn="ctr"/>
            <a:r>
              <a:rPr lang="pt-BR" sz="3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COMO DAR SUPORTE EMOCIONAL </a:t>
            </a:r>
          </a:p>
          <a:p>
            <a:pPr indent="449580" algn="ctr"/>
            <a:r>
              <a:rPr lang="pt-BR" sz="3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ÀQUELE QUE CUIDA?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4563E61-3872-46AE-B5BC-0CEBDE0A3710}"/>
              </a:ext>
            </a:extLst>
          </p:cNvPr>
          <p:cNvSpPr txBox="1"/>
          <p:nvPr/>
        </p:nvSpPr>
        <p:spPr>
          <a:xfrm>
            <a:off x="353551" y="1966901"/>
            <a:ext cx="11114549" cy="2924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ts val="4500"/>
              </a:lnSpc>
              <a:spcBef>
                <a:spcPts val="1200"/>
              </a:spcBef>
            </a:pPr>
            <a:r>
              <a:rPr lang="pt-BR" sz="3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Construç</a:t>
            </a:r>
            <a:r>
              <a:rPr lang="pt-BR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ão de </a:t>
            </a:r>
            <a:r>
              <a:rPr lang="pt-BR" sz="32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espaços de diálogo entre trabalhadores/as, gestão e instâncias de apoio.  </a:t>
            </a:r>
            <a:r>
              <a:rPr lang="pt-BR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Busca-se promover um coletivo potente para proteger </a:t>
            </a:r>
            <a:r>
              <a:rPr lang="pt-BR" sz="32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força de trabalho, contribuindo para a melhor assistência em saúde.</a:t>
            </a:r>
            <a:endParaRPr lang="pt-BR" sz="3200" b="1" dirty="0">
              <a:solidFill>
                <a:srgbClr val="C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B527A98-434B-49C7-9BA2-2021D2F892D9}"/>
              </a:ext>
            </a:extLst>
          </p:cNvPr>
          <p:cNvSpPr txBox="1"/>
          <p:nvPr/>
        </p:nvSpPr>
        <p:spPr>
          <a:xfrm>
            <a:off x="1428750" y="5403993"/>
            <a:ext cx="9563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 DIA A DIA DAS UNIDADES DE SAÚDE, MESMO FORA DA PANDEMIA</a:t>
            </a:r>
          </a:p>
        </p:txBody>
      </p:sp>
    </p:spTree>
    <p:extLst>
      <p:ext uri="{BB962C8B-B14F-4D97-AF65-F5344CB8AC3E}">
        <p14:creationId xmlns:p14="http://schemas.microsoft.com/office/powerpoint/2010/main" val="358730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8E65E2A-33AB-471A-9413-7B942BBE5972}"/>
              </a:ext>
            </a:extLst>
          </p:cNvPr>
          <p:cNvSpPr txBox="1"/>
          <p:nvPr/>
        </p:nvSpPr>
        <p:spPr>
          <a:xfrm>
            <a:off x="315310" y="4524520"/>
            <a:ext cx="115718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b="0" i="0" u="none" strike="noStrike" baseline="0" dirty="0">
                <a:latin typeface="AmsiPro-Regular"/>
              </a:rPr>
              <a:t>Uma das estratégias possíveis para capacitação dos entes envolvidos é intitulada “Primeiros Cuidados Psicológicos” – PCP (OMS, 2015), </a:t>
            </a:r>
            <a:r>
              <a:rPr lang="pt-BR" sz="2800" i="0" u="none" strike="noStrike" baseline="0" dirty="0">
                <a:latin typeface="AmsiPro-Regular"/>
              </a:rPr>
              <a:t>que </a:t>
            </a:r>
            <a:r>
              <a:rPr lang="pt-BR" sz="2800" b="1" i="0" u="none" strike="noStrike" baseline="0" dirty="0">
                <a:latin typeface="AmsiPro-Regular"/>
              </a:rPr>
              <a:t>deve preferencialmente ser objeto de capacitação </a:t>
            </a:r>
            <a:r>
              <a:rPr lang="pt-BR" sz="3200" b="1" i="0" u="sng" strike="noStrike" baseline="0" dirty="0">
                <a:latin typeface="AmsiPro-Regular"/>
              </a:rPr>
              <a:t>antes</a:t>
            </a:r>
            <a:r>
              <a:rPr lang="pt-BR" sz="2800" b="1" i="0" u="none" strike="noStrike" baseline="0" dirty="0">
                <a:latin typeface="AmsiPro-Regular"/>
              </a:rPr>
              <a:t> de um evento excepcional </a:t>
            </a:r>
            <a:r>
              <a:rPr lang="pt-BR" sz="2800" b="0" i="0" u="none" strike="noStrike" baseline="0" dirty="0">
                <a:latin typeface="AmsiPro-Regular"/>
              </a:rPr>
              <a:t>tal como o que estamos vivendo, mas que, caso não tenha sido possível, pode ser estudado e aplicado durante a gestão da crise.</a:t>
            </a:r>
            <a:endParaRPr lang="pt-BR" sz="2800" dirty="0"/>
          </a:p>
        </p:txBody>
      </p:sp>
      <p:pic>
        <p:nvPicPr>
          <p:cNvPr id="5" name="Imagem 4" descr="Forma&#10;&#10;Descrição gerada automaticamente">
            <a:extLst>
              <a:ext uri="{FF2B5EF4-FFF2-40B4-BE49-F238E27FC236}">
                <a16:creationId xmlns:a16="http://schemas.microsoft.com/office/drawing/2014/main" id="{7E168FD0-B9E9-4611-9FFD-C92B80FD81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35"/>
          <a:stretch/>
        </p:blipFill>
        <p:spPr>
          <a:xfrm>
            <a:off x="2395021" y="39413"/>
            <a:ext cx="7401958" cy="428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303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orma&#10;&#10;Descrição gerada automaticamente">
            <a:extLst>
              <a:ext uri="{FF2B5EF4-FFF2-40B4-BE49-F238E27FC236}">
                <a16:creationId xmlns:a16="http://schemas.microsoft.com/office/drawing/2014/main" id="{7E168FD0-B9E9-4611-9FFD-C92B80FD81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35"/>
          <a:stretch/>
        </p:blipFill>
        <p:spPr>
          <a:xfrm>
            <a:off x="24875" y="1"/>
            <a:ext cx="3912540" cy="226695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813CE90-4ABE-4302-A4BE-CCC1216B8855}"/>
              </a:ext>
            </a:extLst>
          </p:cNvPr>
          <p:cNvSpPr txBox="1"/>
          <p:nvPr/>
        </p:nvSpPr>
        <p:spPr>
          <a:xfrm>
            <a:off x="158226" y="5080806"/>
            <a:ext cx="11875547" cy="1125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  <a:spcBef>
                <a:spcPts val="1200"/>
              </a:spcBef>
            </a:pPr>
            <a:r>
              <a:rPr lang="pt-BR" sz="3200" b="1" dirty="0">
                <a:solidFill>
                  <a:srgbClr val="00206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 APENAS NESTE MOMENTO DE DEMANDA AGUDA, MAS CONSIDERANDO O COTIDIANO DO TRABALHO EM SAÚDE</a:t>
            </a:r>
            <a:endParaRPr lang="pt-BR" sz="3200" b="1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709202C-15FA-41A0-BEB8-80A245202076}"/>
              </a:ext>
            </a:extLst>
          </p:cNvPr>
          <p:cNvSpPr txBox="1"/>
          <p:nvPr/>
        </p:nvSpPr>
        <p:spPr>
          <a:xfrm>
            <a:off x="24875" y="3101270"/>
            <a:ext cx="11875547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  <a:spcBef>
                <a:spcPts val="1200"/>
              </a:spcBef>
            </a:pPr>
            <a:r>
              <a:rPr lang="pt-BR" sz="36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INSTÂNCIAS DE APOIO, COMO COMISSÕES DE SAÚDE DO TRABALHADOR EM CADA UNIDADE DE SAÚDE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9E37932-46F2-425B-B3A9-12D90AFEA10F}"/>
              </a:ext>
            </a:extLst>
          </p:cNvPr>
          <p:cNvSpPr txBox="1"/>
          <p:nvPr/>
        </p:nvSpPr>
        <p:spPr>
          <a:xfrm>
            <a:off x="3937415" y="12680"/>
            <a:ext cx="4317172" cy="2400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PESQUISA</a:t>
            </a:r>
          </a:p>
          <a:p>
            <a:pPr algn="ctr"/>
            <a:r>
              <a:rPr lang="pt-BR" sz="2600" dirty="0"/>
              <a:t>Saúde mental em profissionais de saúde frente à Pandemia de COVID-19: </a:t>
            </a:r>
          </a:p>
          <a:p>
            <a:pPr algn="ctr"/>
            <a:r>
              <a:rPr lang="pt-BR" sz="2600" dirty="0"/>
              <a:t>informação para ações em saúde do trabalhador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CD5DBD3-B9D0-4DA3-B6EC-0168EF495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9681" t="21281" r="28334" b="9813"/>
          <a:stretch>
            <a:fillRect/>
          </a:stretch>
        </p:blipFill>
        <p:spPr bwMode="auto">
          <a:xfrm>
            <a:off x="8220827" y="46413"/>
            <a:ext cx="3927245" cy="23669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064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1F8956A-80D3-4652-AE69-DE5FE82CB6EF}"/>
              </a:ext>
            </a:extLst>
          </p:cNvPr>
          <p:cNvSpPr txBox="1"/>
          <p:nvPr/>
        </p:nvSpPr>
        <p:spPr>
          <a:xfrm>
            <a:off x="698609" y="3269144"/>
            <a:ext cx="107947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/>
              <a:t>Espaços de descanso de alta qualidade e acesso ao suporte individualizado </a:t>
            </a:r>
            <a:r>
              <a:rPr lang="pt-BR" sz="2800" b="1" dirty="0"/>
              <a:t>são benéficos para indivíduos, equipes, organizações e a qualidade do atendimento</a:t>
            </a:r>
            <a:r>
              <a:rPr lang="pt-BR" sz="2800" dirty="0"/>
              <a:t>. </a:t>
            </a:r>
          </a:p>
          <a:p>
            <a:endParaRPr lang="pt-BR" sz="2800" dirty="0"/>
          </a:p>
          <a:p>
            <a:r>
              <a:rPr lang="pt-BR" sz="2800" dirty="0"/>
              <a:t>O treinamento da equipe do NHS em primeiros socorros psicológicos é uma abordagem útil para apoiar o bem-estar da força de trabalho do NHS durante e após a pandemia de COVID-19.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6ADAA48-7D45-4453-A240-904CD129140C}"/>
              </a:ext>
            </a:extLst>
          </p:cNvPr>
          <p:cNvSpPr txBox="1"/>
          <p:nvPr/>
        </p:nvSpPr>
        <p:spPr>
          <a:xfrm>
            <a:off x="561646" y="320457"/>
            <a:ext cx="112368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latin typeface="Century Gothic" panose="020B0502020202020204" pitchFamily="34" charset="0"/>
              </a:rPr>
              <a:t>MONITORAMENTO POR 17 SEMANAS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6F5AF5E-50E2-4B32-9FD0-3B6D442CA196}"/>
              </a:ext>
            </a:extLst>
          </p:cNvPr>
          <p:cNvSpPr txBox="1"/>
          <p:nvPr/>
        </p:nvSpPr>
        <p:spPr>
          <a:xfrm>
            <a:off x="698609" y="2390254"/>
            <a:ext cx="89449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Century Gothic" panose="020B0502020202020204" pitchFamily="34" charset="0"/>
              </a:rPr>
              <a:t>Instalações altamente valorizadas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09B7AA-C50A-4861-B351-7AAEDBDE10AB}"/>
              </a:ext>
            </a:extLst>
          </p:cNvPr>
          <p:cNvSpPr txBox="1"/>
          <p:nvPr/>
        </p:nvSpPr>
        <p:spPr>
          <a:xfrm>
            <a:off x="204952" y="852723"/>
            <a:ext cx="11425401" cy="118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Century Gothic" panose="020B0502020202020204" pitchFamily="34" charset="0"/>
              </a:rPr>
              <a:t>PRIMEIROS CUIDADOS PSICOLÓGICOS (amigos do bem-estar)</a:t>
            </a:r>
          </a:p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pt-BR" sz="2800" dirty="0">
                <a:latin typeface="Century Gothic" panose="020B0502020202020204" pitchFamily="34" charset="0"/>
              </a:rPr>
              <a:t>ESPAÇOS DE REPOUSO</a:t>
            </a:r>
          </a:p>
        </p:txBody>
      </p:sp>
    </p:spTree>
    <p:extLst>
      <p:ext uri="{BB962C8B-B14F-4D97-AF65-F5344CB8AC3E}">
        <p14:creationId xmlns:p14="http://schemas.microsoft.com/office/powerpoint/2010/main" val="10149045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 para fiocruz">
            <a:extLst>
              <a:ext uri="{FF2B5EF4-FFF2-40B4-BE49-F238E27FC236}">
                <a16:creationId xmlns:a16="http://schemas.microsoft.com/office/drawing/2014/main" id="{E913B8D6-1F6C-4227-86E1-8AF5A11DD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7136" r="8018" b="1"/>
          <a:stretch/>
        </p:blipFill>
        <p:spPr bwMode="auto">
          <a:xfrm>
            <a:off x="0" y="164276"/>
            <a:ext cx="8828669" cy="6529447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EE66F07-93D0-4E75-A554-FCF9F85BB1B9}"/>
              </a:ext>
            </a:extLst>
          </p:cNvPr>
          <p:cNvSpPr txBox="1"/>
          <p:nvPr/>
        </p:nvSpPr>
        <p:spPr>
          <a:xfrm>
            <a:off x="8828669" y="1072055"/>
            <a:ext cx="3011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OBRIGADA!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279BF4-2D81-4356-923C-16FFF1581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2121" t="8005" r="18181" b="7789"/>
          <a:stretch/>
        </p:blipFill>
        <p:spPr bwMode="auto">
          <a:xfrm>
            <a:off x="10067586" y="5116160"/>
            <a:ext cx="2079305" cy="1712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73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77F0B3B-4750-4AD2-A0F7-AC74C4E09362}"/>
              </a:ext>
            </a:extLst>
          </p:cNvPr>
          <p:cNvSpPr txBox="1"/>
          <p:nvPr/>
        </p:nvSpPr>
        <p:spPr>
          <a:xfrm>
            <a:off x="220563" y="2997298"/>
            <a:ext cx="11750873" cy="4251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700"/>
              </a:lnSpc>
            </a:pPr>
            <a:r>
              <a:rPr lang="en-US" sz="3200" dirty="0">
                <a:latin typeface="Century Gothic" panose="020B0502020202020204" pitchFamily="34" charset="0"/>
              </a:rPr>
              <a:t>AS MEDIDAS IMPLEMENTADAS PELAS UNIDADES DE SAÚDE </a:t>
            </a:r>
            <a:r>
              <a:rPr lang="en-US" sz="3200" b="1" dirty="0">
                <a:latin typeface="Century Gothic" panose="020B0502020202020204" pitchFamily="34" charset="0"/>
              </a:rPr>
              <a:t>FREQUENTEMENTE SE RESTRINGEM AO NÍVEL INDIVIDUAL</a:t>
            </a:r>
            <a:r>
              <a:rPr lang="en-US" sz="3200" dirty="0">
                <a:latin typeface="Century Gothic" panose="020B0502020202020204" pitchFamily="34" charset="0"/>
              </a:rPr>
              <a:t>. </a:t>
            </a:r>
            <a:endParaRPr lang="pt-BR" sz="2600" dirty="0">
              <a:latin typeface="Century Gothic" panose="020B0502020202020204" pitchFamily="34" charset="0"/>
            </a:endParaRPr>
          </a:p>
          <a:p>
            <a:pPr algn="ctr">
              <a:lnSpc>
                <a:spcPts val="4700"/>
              </a:lnSpc>
            </a:pPr>
            <a:r>
              <a:rPr lang="en-US" sz="3200" dirty="0">
                <a:latin typeface="Century Gothic" panose="020B0502020202020204" pitchFamily="34" charset="0"/>
              </a:rPr>
              <a:t>SEM CONSIDERAR</a:t>
            </a:r>
          </a:p>
          <a:p>
            <a:pPr algn="ctr">
              <a:lnSpc>
                <a:spcPts val="4700"/>
              </a:lnSpc>
            </a:pPr>
            <a:r>
              <a:rPr lang="en-US" sz="3200" dirty="0">
                <a:latin typeface="Century Gothic" panose="020B0502020202020204" pitchFamily="34" charset="0"/>
              </a:rPr>
              <a:t>AS FONTES DE ESTRESSE PSICOSSOCIAL DERIVADAS DA ORGANIZAÇÃO DO TRABALHO - </a:t>
            </a:r>
            <a:r>
              <a:rPr lang="en-US" sz="3200" b="1" dirty="0">
                <a:latin typeface="Century Gothic" panose="020B0502020202020204" pitchFamily="34" charset="0"/>
              </a:rPr>
              <a:t>SOBRECARGA DE TRABALHO E FALTA DE </a:t>
            </a:r>
            <a:r>
              <a:rPr lang="en-US" sz="3200" b="1" dirty="0" err="1">
                <a:latin typeface="Century Gothic" panose="020B0502020202020204" pitchFamily="34" charset="0"/>
              </a:rPr>
              <a:t>EPIs.</a:t>
            </a:r>
            <a:r>
              <a:rPr lang="en-US" sz="3200" b="1" dirty="0">
                <a:latin typeface="Century Gothic" panose="020B0502020202020204" pitchFamily="34" charset="0"/>
              </a:rPr>
              <a:t> </a:t>
            </a:r>
          </a:p>
          <a:p>
            <a:pPr algn="ctr">
              <a:lnSpc>
                <a:spcPts val="4700"/>
              </a:lnSpc>
            </a:pP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1F1A473-3572-42E0-9534-DB421B2141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83"/>
          <a:stretch/>
        </p:blipFill>
        <p:spPr>
          <a:xfrm>
            <a:off x="2509336" y="0"/>
            <a:ext cx="7838918" cy="28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5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571CE08-15DD-45EF-9E0A-7E2EAE45C32B}"/>
              </a:ext>
            </a:extLst>
          </p:cNvPr>
          <p:cNvSpPr txBox="1"/>
          <p:nvPr/>
        </p:nvSpPr>
        <p:spPr>
          <a:xfrm>
            <a:off x="2545887" y="4690635"/>
            <a:ext cx="7504874" cy="1151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800"/>
              </a:spcAft>
            </a:pPr>
            <a:r>
              <a:rPr lang="pt-BR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COMPREENDER O TRABALHO PARA TRANSFORMÁ-LO</a:t>
            </a:r>
            <a:endParaRPr lang="pt-BR" sz="28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C2B9A5B-BC0F-44A4-BEE3-039862DA6C47}"/>
              </a:ext>
            </a:extLst>
          </p:cNvPr>
          <p:cNvSpPr txBox="1"/>
          <p:nvPr/>
        </p:nvSpPr>
        <p:spPr>
          <a:xfrm>
            <a:off x="1147036" y="313887"/>
            <a:ext cx="1030257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rgbClr val="002060"/>
                </a:solidFill>
              </a:defRPr>
            </a:lvl1pPr>
          </a:lstStyle>
          <a:p>
            <a:r>
              <a:rPr lang="pt-BR" sz="4000" dirty="0"/>
              <a:t>EXPERIÊNCIAS DE PESQUISA-INTERVENÇÃO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D1FD21E-90F3-48C9-9A2C-FD901C51EDFC}"/>
              </a:ext>
            </a:extLst>
          </p:cNvPr>
          <p:cNvSpPr txBox="1"/>
          <p:nvPr/>
        </p:nvSpPr>
        <p:spPr>
          <a:xfrm>
            <a:off x="1355834" y="1652572"/>
            <a:ext cx="9884980" cy="2214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pt-BR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Conhecimentos que podem gerar mobilizações e resistências dos sujeitos individuais e coletivos diante das diversas situações de trabalho.</a:t>
            </a:r>
          </a:p>
        </p:txBody>
      </p:sp>
    </p:spTree>
    <p:extLst>
      <p:ext uri="{BB962C8B-B14F-4D97-AF65-F5344CB8AC3E}">
        <p14:creationId xmlns:p14="http://schemas.microsoft.com/office/powerpoint/2010/main" val="3628967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00DC02-8922-4B15-B4E1-9FB4611A2C62}"/>
              </a:ext>
            </a:extLst>
          </p:cNvPr>
          <p:cNvSpPr txBox="1"/>
          <p:nvPr/>
        </p:nvSpPr>
        <p:spPr>
          <a:xfrm>
            <a:off x="1122891" y="1396495"/>
            <a:ext cx="8608778" cy="1119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CAMPO DA SAÚDE DO TRABALHADOR CONJUGADO ÀS CLÍNICAS DO TRABALHO</a:t>
            </a:r>
            <a:endParaRPr lang="pt-B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5959431-7F16-40A9-A1B2-02F8C4B9FD21}"/>
              </a:ext>
            </a:extLst>
          </p:cNvPr>
          <p:cNvSpPr txBox="1"/>
          <p:nvPr/>
        </p:nvSpPr>
        <p:spPr>
          <a:xfrm>
            <a:off x="1553094" y="305934"/>
            <a:ext cx="893539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rgbClr val="002060"/>
                </a:solidFill>
              </a:defRPr>
            </a:lvl1pPr>
          </a:lstStyle>
          <a:p>
            <a:r>
              <a:rPr lang="pt-BR" sz="4000" dirty="0"/>
              <a:t>BASE TEÓRICO-METODOLÓGICA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D7C25F1-6DAA-43EE-BD8C-CF59C5E34A31}"/>
              </a:ext>
            </a:extLst>
          </p:cNvPr>
          <p:cNvSpPr txBox="1"/>
          <p:nvPr/>
        </p:nvSpPr>
        <p:spPr>
          <a:xfrm>
            <a:off x="1553094" y="2776874"/>
            <a:ext cx="8608778" cy="295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Ergonomia da Atividade (A </a:t>
            </a:r>
            <a:r>
              <a:rPr lang="pt-BR" sz="32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Wisner</a:t>
            </a:r>
            <a:r>
              <a:rPr lang="pt-BR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Clínica da Atividade (Y </a:t>
            </a:r>
            <a:r>
              <a:rPr lang="pt-BR" sz="32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Clot</a:t>
            </a:r>
            <a:r>
              <a:rPr lang="pt-BR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Psicodinâmica do Trabalho (C </a:t>
            </a:r>
            <a:r>
              <a:rPr lang="pt-BR" sz="3200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Dejours</a:t>
            </a:r>
            <a:r>
              <a:rPr lang="pt-BR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Perspectiva Ergológica(Y Schwartz)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Zoom de Slide 7">
                <a:extLst>
                  <a:ext uri="{FF2B5EF4-FFF2-40B4-BE49-F238E27FC236}">
                    <a16:creationId xmlns:a16="http://schemas.microsoft.com/office/drawing/2014/main" id="{F53402F4-14C5-4AB5-92D2-DD5CF8796C7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-4111283" y="4806221"/>
              <a:ext cx="2286000" cy="1714500"/>
            </p:xfrm>
            <a:graphic>
              <a:graphicData uri="http://schemas.microsoft.com/office/powerpoint/2016/slidezoom">
                <pslz:sldZm>
                  <pslz:sldZmObj sldId="377" cId="2969442616">
                    <pslz:zmPr id="{9F1B6F88-96E2-47D9-8FCC-21C8BC9B3D76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Zoom de Slide 7">
                <a:extLst>
                  <a:ext uri="{FF2B5EF4-FFF2-40B4-BE49-F238E27FC236}">
                    <a16:creationId xmlns:a16="http://schemas.microsoft.com/office/drawing/2014/main" id="{F53402F4-14C5-4AB5-92D2-DD5CF8796C7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111283" y="4806221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4946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8DAD6DD-EF10-4E3F-B47D-61EA018196FB}"/>
              </a:ext>
            </a:extLst>
          </p:cNvPr>
          <p:cNvSpPr txBox="1"/>
          <p:nvPr/>
        </p:nvSpPr>
        <p:spPr>
          <a:xfrm>
            <a:off x="996898" y="2389951"/>
            <a:ext cx="10198204" cy="2684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pt-BR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Centralidade do trabalho para a saúde.</a:t>
            </a:r>
          </a:p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pt-BR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Valorização das relações entre o trabalho e a subjetividade.</a:t>
            </a:r>
          </a:p>
          <a:p>
            <a:pPr algn="ctr">
              <a:lnSpc>
                <a:spcPct val="107000"/>
              </a:lnSpc>
            </a:pPr>
            <a:endParaRPr lang="pt-BR" sz="3000" b="1" dirty="0">
              <a:solidFill>
                <a:srgbClr val="00206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48D598B-AD63-4043-A384-1935B3827576}"/>
              </a:ext>
            </a:extLst>
          </p:cNvPr>
          <p:cNvSpPr txBox="1"/>
          <p:nvPr/>
        </p:nvSpPr>
        <p:spPr>
          <a:xfrm>
            <a:off x="1103952" y="315077"/>
            <a:ext cx="975603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rgbClr val="002060"/>
                </a:solidFill>
              </a:defRPr>
            </a:lvl1pPr>
          </a:lstStyle>
          <a:p>
            <a:r>
              <a:rPr lang="pt-BR" sz="4000" dirty="0"/>
              <a:t>BASE COMUM DAS CLÍNICAS DO TRABALHO</a:t>
            </a:r>
          </a:p>
        </p:txBody>
      </p:sp>
    </p:spTree>
    <p:extLst>
      <p:ext uri="{BB962C8B-B14F-4D97-AF65-F5344CB8AC3E}">
        <p14:creationId xmlns:p14="http://schemas.microsoft.com/office/powerpoint/2010/main" val="2788309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</TotalTime>
  <Words>2330</Words>
  <Application>Microsoft Office PowerPoint</Application>
  <PresentationFormat>Widescreen</PresentationFormat>
  <Paragraphs>330</Paragraphs>
  <Slides>50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61" baseType="lpstr">
      <vt:lpstr>AmsiPro-Regular</vt:lpstr>
      <vt:lpstr>Arial</vt:lpstr>
      <vt:lpstr>Arial Black</vt:lpstr>
      <vt:lpstr>Avenir Next LT Pro</vt:lpstr>
      <vt:lpstr>Avenir Next LT Pro Light</vt:lpstr>
      <vt:lpstr>Calibri</vt:lpstr>
      <vt:lpstr>Calibri Light</vt:lpstr>
      <vt:lpstr>Century Gothic</vt:lpstr>
      <vt:lpstr>Times New Roman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Methodological perspective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ANSIEDADE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PERCEPÇÕES SOBRE O TRABALHO</vt:lpstr>
      <vt:lpstr>Percepções sobre o trabalho</vt:lpstr>
      <vt:lpstr>Percepções sobre o trabalho</vt:lpstr>
      <vt:lpstr>Dificuldades em relação ao  trabalho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Lara Rotenberg</dc:creator>
  <cp:lastModifiedBy>Lara Rotenberg</cp:lastModifiedBy>
  <cp:revision>46</cp:revision>
  <dcterms:created xsi:type="dcterms:W3CDTF">2021-08-13T16:47:46Z</dcterms:created>
  <dcterms:modified xsi:type="dcterms:W3CDTF">2021-08-18T15:57:06Z</dcterms:modified>
</cp:coreProperties>
</file>